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6" r:id="rId2"/>
    <p:sldMasterId id="2147483667" r:id="rId3"/>
  </p:sldMasterIdLst>
  <p:notesMasterIdLst>
    <p:notesMasterId r:id="rId13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2"/>
      <p:bold r:id="rId133"/>
      <p:italic r:id="rId134"/>
      <p:boldItalic r:id="rId135"/>
    </p:embeddedFont>
    <p:embeddedFont>
      <p:font typeface="Georgia" panose="02040502050405020303" pitchFamily="18" charset="0"/>
      <p:regular r:id="rId136"/>
      <p:bold r:id="rId137"/>
      <p:italic r:id="rId138"/>
      <p:boldItalic r:id="rId139"/>
    </p:embeddedFont>
    <p:embeddedFont>
      <p:font typeface="Roboto" panose="02000000000000000000" pitchFamily="2" charset="0"/>
      <p:regular r:id="rId140"/>
      <p:bold r:id="rId141"/>
      <p:italic r:id="rId142"/>
      <p:boldItalic r:id="rId143"/>
    </p:embeddedFont>
    <p:embeddedFont>
      <p:font typeface="Roboto Medium" panose="02000000000000000000" pitchFamily="2" charset="0"/>
      <p:regular r:id="rId144"/>
      <p:bold r:id="rId145"/>
      <p:italic r:id="rId146"/>
      <p:boldItalic r:id="rId147"/>
    </p:embeddedFont>
    <p:embeddedFont>
      <p:font typeface="Trebuchet MS" panose="020B0703020202090204" pitchFamily="34" charset="0"/>
      <p:regular r:id="rId148"/>
      <p:bold r:id="rId149"/>
      <p:italic r:id="rId150"/>
      <p:boldItalic r:id="rId1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7"/>
  </p:normalViewPr>
  <p:slideViewPr>
    <p:cSldViewPr snapToGrid="0">
      <p:cViewPr varScale="1">
        <p:scale>
          <a:sx n="114" d="100"/>
          <a:sy n="114" d="100"/>
        </p:scale>
        <p:origin x="156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font" Target="fonts/font7.fntdata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font" Target="fonts/font18.fntdata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font" Target="fonts/font3.fntdata"/><Relationship Id="rId139" Type="http://schemas.openxmlformats.org/officeDocument/2006/relationships/font" Target="fonts/font8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font" Target="fonts/font19.fntdata"/><Relationship Id="rId155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font" Target="fonts/font9.fntdata"/><Relationship Id="rId14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font" Target="fonts/font4.fntdata"/><Relationship Id="rId151" Type="http://schemas.openxmlformats.org/officeDocument/2006/relationships/font" Target="fonts/font20.fntdata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font" Target="fonts/font10.fntdata"/><Relationship Id="rId146" Type="http://schemas.openxmlformats.org/officeDocument/2006/relationships/font" Target="fonts/font15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notesMaster" Target="notesMasters/notesMaster1.xml"/><Relationship Id="rId136" Type="http://schemas.openxmlformats.org/officeDocument/2006/relationships/font" Target="fonts/font5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font" Target="fonts/font1.fntdata"/><Relationship Id="rId153" Type="http://schemas.openxmlformats.org/officeDocument/2006/relationships/viewProps" Target="view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font" Target="fonts/font12.fntdata"/><Relationship Id="rId148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2.fntdata"/><Relationship Id="rId154" Type="http://schemas.openxmlformats.org/officeDocument/2006/relationships/theme" Target="theme/theme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font" Target="fonts/font13.fntdata"/><Relationship Id="rId90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d420a2544_1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d420a2544_1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Previous deployments - Claudia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Healing power of the human -animal bond</a:t>
            </a:r>
            <a:endParaRPr/>
          </a:p>
        </p:txBody>
      </p:sp>
      <p:sp>
        <p:nvSpPr>
          <p:cNvPr id="214" name="Google Shape;214;g4d420a2544_1_7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4d72015ab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</a:t>
            </a:r>
            <a:endParaRPr/>
          </a:p>
        </p:txBody>
      </p:sp>
      <p:sp>
        <p:nvSpPr>
          <p:cNvPr id="1015" name="Google Shape;1015;g4d72015ab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4d72015ab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4d72015ab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</a:t>
            </a:r>
            <a:endParaRPr/>
          </a:p>
        </p:txBody>
      </p:sp>
      <p:sp>
        <p:nvSpPr>
          <p:cNvPr id="1024" name="Google Shape;1024;g4d72015ab4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101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4d72015ab4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4d72015ab4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33" name="Google Shape;1033;g4d72015ab4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102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4d72015ab4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4d72015ab4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40" name="Google Shape;1040;g4d72015ab4_0_4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103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4d72015ab4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4d72015ab4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47" name="Google Shape;1047;g4d72015ab4_0_5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104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4d72015ab4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4" name="Google Shape;1054;g4d72015ab4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55" name="Google Shape;1055;g4d72015ab4_0_2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105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4d72015ab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4d72015ab4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63" name="Google Shape;1063;g4d72015ab4_0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106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4d72015ab4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4d72015ab4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73" name="Google Shape;1073;g4d72015ab4_0_3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107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7ce560a391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7ce560a391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g7ce560a391_3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108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4db0120d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4db0120d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91" name="Google Shape;1091;g4db0120dd2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109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d72015ab4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d72015ab4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Previous Deployments - Claudia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We are young and evolving.  We value experience and learn from other orgs around us.</a:t>
            </a:r>
            <a:endParaRPr/>
          </a:p>
        </p:txBody>
      </p:sp>
      <p:sp>
        <p:nvSpPr>
          <p:cNvPr id="224" name="Google Shape;224;g4d72015ab4_0_10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4db0120dd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4db0120dd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098" name="Google Shape;1098;g4db0120dd2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110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4d72015ab4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4d72015ab4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106" name="Google Shape;1106;g4d72015ab4_0_4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111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4d72015ab4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4d72015ab4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114" name="Google Shape;1114;g4d72015ab4_0_5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112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4d72015ab4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4d72015ab4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Wendi</a:t>
            </a:r>
            <a:endParaRPr/>
          </a:p>
        </p:txBody>
      </p:sp>
      <p:sp>
        <p:nvSpPr>
          <p:cNvPr id="1125" name="Google Shape;1125;g4d72015ab4_0_7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113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4d72015ab4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4d72015ab4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 Shelter - Scott</a:t>
            </a:r>
            <a:endParaRPr/>
          </a:p>
        </p:txBody>
      </p:sp>
      <p:sp>
        <p:nvSpPr>
          <p:cNvPr id="1133" name="Google Shape;1133;g4d72015ab4_0_7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114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4d6821c0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40" name="Google Shape;1140;g4d6821c0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g4d6821c03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4d6821c03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48" name="Google Shape;1148;g4d6821c03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4d6821c034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55" name="Google Shape;1155;g4d6821c034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6821c034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63" name="Google Shape;1163;g4d6821c034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4d6821c034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69" name="Google Shape;1169;g4d6821c034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d72015ab4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4d72015ab4_0_1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Previous Deployments - Claudia</a:t>
            </a:r>
            <a:endParaRPr/>
          </a:p>
        </p:txBody>
      </p:sp>
      <p:sp>
        <p:nvSpPr>
          <p:cNvPr id="233" name="Google Shape;233;g4d72015ab4_0_1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4d90144c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4d90144cf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76" name="Google Shape;1176;g4d90144cfb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120</a:t>
            </a:fld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4d6821c034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82" name="Google Shape;1182;g4d6821c034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4d6821c034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90" name="Google Shape;1190;g4d6821c034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6dec1f86e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6dec1f86e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199" name="Google Shape;1199;g6dec1f86e0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123</a:t>
            </a:fld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4d90144cf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205" name="Google Shape;1205;g4d90144cf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4d6821c034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214" name="Google Shape;1214;g4d6821c034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4d6821c034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Shelter - Sheila</a:t>
            </a:r>
            <a:endParaRPr/>
          </a:p>
        </p:txBody>
      </p:sp>
      <p:sp>
        <p:nvSpPr>
          <p:cNvPr id="1220" name="Google Shape;1220;g4d6821c034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4e527bdf0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4e527bdf0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g4e527bdf04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e8971934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e8971934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4e89719341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6e624ca49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6e624ca49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6e624ca493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e37666e41_0_1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e37666e41_0_1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264" name="Google Shape;264;g4e37666e41_0_13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c2c859c4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c2c859c4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11" name="Google Shape;311;g4c2c859c46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4d8191d2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Training Tracks - Megan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 national program of citizen disaster training</a:t>
            </a:r>
            <a:endParaRPr/>
          </a:p>
        </p:txBody>
      </p:sp>
      <p:sp>
        <p:nvSpPr>
          <p:cNvPr id="317" name="Google Shape;317;g4d8191d2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d34b69c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d34b69c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26" name="Google Shape;326;g4d34b69c1c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c2c859c4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c2c859c4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34" name="Google Shape;334;g4c2c859c46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c0895e5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c0895e5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Mission - Claudia</a:t>
            </a:r>
            <a:endParaRPr/>
          </a:p>
        </p:txBody>
      </p:sp>
      <p:sp>
        <p:nvSpPr>
          <p:cNvPr id="143" name="Google Shape;143;g4c0895e52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d34b69c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d34b69c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highlight>
                <a:srgbClr val="F4CCCC"/>
              </a:highlight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highlight>
                <a:srgbClr val="F4CCCC"/>
              </a:highlight>
            </a:endParaRPr>
          </a:p>
        </p:txBody>
      </p:sp>
      <p:sp>
        <p:nvSpPr>
          <p:cNvPr id="342" name="Google Shape;342;g4d34b69c1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d34b69c1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d34b69c1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51" name="Google Shape;351;g4d34b69c1c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c2c859c4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c2c859c4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60" name="Google Shape;360;g4c2c859c46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c2c859c46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c2c859c46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69" name="Google Shape;369;g4c2c859c46_0_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c2c859c4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c2c859c4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78" name="Google Shape;378;g4c2c859c46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c2c859c4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c2c859c4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Training Tracks - Megan</a:t>
            </a:r>
            <a:endParaRPr/>
          </a:p>
        </p:txBody>
      </p:sp>
      <p:sp>
        <p:nvSpPr>
          <p:cNvPr id="386" name="Google Shape;386;g4c2c859c46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e37666e41_0_1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e37666e41_0_1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Volunteer Act - Megan</a:t>
            </a:r>
            <a:endParaRPr/>
          </a:p>
        </p:txBody>
      </p:sp>
      <p:sp>
        <p:nvSpPr>
          <p:cNvPr id="394" name="Google Shape;394;g4e37666e41_0_19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d90fd97b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0" name="Google Shape;400;g4d90fd97b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Safety - Jen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4d90fd97ba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4d90fd97b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4d90fd97b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Safety - Jen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EXPLAIN WHY THIS “ORDER OF OPERATIONS” IS CRITICAL, AND HOW IT WORKS</a:t>
            </a:r>
            <a:endParaRPr/>
          </a:p>
        </p:txBody>
      </p:sp>
      <p:sp>
        <p:nvSpPr>
          <p:cNvPr id="409" name="Google Shape;409;g4d90fd97ba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4d90fd97ba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4d90fd97ba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Safety - Jen</a:t>
            </a:r>
            <a:endParaRPr sz="1400"/>
          </a:p>
        </p:txBody>
      </p:sp>
      <p:sp>
        <p:nvSpPr>
          <p:cNvPr id="417" name="Google Shape;417;g4d90fd97ba_0_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d72015ab4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Public Education - Claudia</a:t>
            </a:r>
            <a:endParaRPr/>
          </a:p>
        </p:txBody>
      </p:sp>
      <p:sp>
        <p:nvSpPr>
          <p:cNvPr id="149" name="Google Shape;149;g4d72015ab4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4d90fd97ba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4d90fd97ba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INTRODUCE THE “SRPR” MODEL IN SIMPLE TERMS, USING EXAMPLES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INCLUDE HEAT STRESS/EXHAUSTION ETC, PROVIDING WATER/FOOD, WATCHING FOR PSYCHOLOGICAL STRESS OF TEAM MATES</a:t>
            </a:r>
            <a:endParaRPr/>
          </a:p>
        </p:txBody>
      </p:sp>
      <p:sp>
        <p:nvSpPr>
          <p:cNvPr id="423" name="Google Shape;423;g4d90fd97ba_0_1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4d90fd97ba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4d90fd97ba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Safety - Jen</a:t>
            </a:r>
            <a:endParaRPr/>
          </a:p>
        </p:txBody>
      </p:sp>
      <p:sp>
        <p:nvSpPr>
          <p:cNvPr id="432" name="Google Shape;432;g4d90fd97ba_0_2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4d90fd97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4d90fd97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Safety - Jen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GIVE SELECTED EXAMPLES IN EACH CATEGORY</a:t>
            </a:r>
            <a:endParaRPr/>
          </a:p>
        </p:txBody>
      </p:sp>
      <p:sp>
        <p:nvSpPr>
          <p:cNvPr id="440" name="Google Shape;440;g4d90fd97ba_0_2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4d90fd97ba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4d90fd97ba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Safety - Jen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DESCRIBE EXAMPLES BY TEAM, SUCH AS EVAC, SHELTER, SIP ETC. </a:t>
            </a:r>
            <a:endParaRPr/>
          </a:p>
        </p:txBody>
      </p:sp>
      <p:sp>
        <p:nvSpPr>
          <p:cNvPr id="447" name="Google Shape;447;g4d90fd97ba_0_3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d90fd97ba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d90fd97ba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Safety - Jen</a:t>
            </a:r>
            <a:endParaRPr/>
          </a:p>
        </p:txBody>
      </p:sp>
      <p:sp>
        <p:nvSpPr>
          <p:cNvPr id="456" name="Google Shape;456;g4d90fd97ba_0_4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4de64eb9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4de64eb9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Sexual harassment - Claudia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462" name="Google Shape;462;g4de64eb9b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e527bdf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e527bdf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Questions - Claudia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10 minute break after this</a:t>
            </a:r>
            <a:endParaRPr/>
          </a:p>
        </p:txBody>
      </p:sp>
      <p:sp>
        <p:nvSpPr>
          <p:cNvPr id="469" name="Google Shape;469;g4e527bdf04_0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d9d04c665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d9d04c665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What happens when an incident unfolds  - Claudia</a:t>
            </a:r>
            <a:endParaRPr/>
          </a:p>
        </p:txBody>
      </p:sp>
      <p:sp>
        <p:nvSpPr>
          <p:cNvPr id="478" name="Google Shape;478;g4d9d04c665_0_6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d2918c9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6d2918c9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6d2918c9b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4d420a2544_1_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4d420a2544_1_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What happens when an incident unfolds - Claudia</a:t>
            </a:r>
            <a:endParaRPr/>
          </a:p>
        </p:txBody>
      </p:sp>
      <p:sp>
        <p:nvSpPr>
          <p:cNvPr id="521" name="Google Shape;521;g4d420a2544_1_8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b9b89f97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b9b89f97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Community Advisory Board - Claudia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Napa Humane, Napa County Sheriff, Napa County Animal Shelter, Napa Wildlife Rescue, Sunrise Horse Rescue, Jameson Animal Rescue Ranch, Whiskers, Tails &amp; Ferals, Wine Country Animal Lovers, We Care Animal Rescue</a:t>
            </a:r>
            <a:endParaRPr/>
          </a:p>
        </p:txBody>
      </p:sp>
      <p:sp>
        <p:nvSpPr>
          <p:cNvPr id="160" name="Google Shape;160;g4b9b89f97b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d843aa2e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1" name="Google Shape;531;g4d843aa2e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Volunteer Coordination - Karen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4d843aa2e9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6df94d78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6df94d78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6df94d78f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4d843aa2e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4d843aa2e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Volunteer Coordination - Karen</a:t>
            </a:r>
            <a:endParaRPr/>
          </a:p>
        </p:txBody>
      </p:sp>
      <p:sp>
        <p:nvSpPr>
          <p:cNvPr id="549" name="Google Shape;549;g4d843aa2e9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d843aa2e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Volunteer Coordination -Karen</a:t>
            </a:r>
            <a:endParaRPr/>
          </a:p>
        </p:txBody>
      </p:sp>
      <p:sp>
        <p:nvSpPr>
          <p:cNvPr id="555" name="Google Shape;555;g4d843aa2e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d843aa2e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d843aa2e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Volunteer Coordination - Karen</a:t>
            </a:r>
            <a:endParaRPr/>
          </a:p>
        </p:txBody>
      </p:sp>
      <p:sp>
        <p:nvSpPr>
          <p:cNvPr id="562" name="Google Shape;562;g4d843aa2e9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4db9a2992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4db9a2992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Volunteer Coordination - Karen</a:t>
            </a:r>
            <a:endParaRPr/>
          </a:p>
        </p:txBody>
      </p:sp>
      <p:sp>
        <p:nvSpPr>
          <p:cNvPr id="569" name="Google Shape;569;g4db9a29927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4d62496d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5" name="Google Shape;575;g4d62496d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4d62496d8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d84805475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4d84805475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584" name="Google Shape;584;g4d84805475_0_7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4d62496d86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05" name="Google Shape;605;g4d62496d86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4d8be1edf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4d8be1edf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12" name="Google Shape;612;g4d8be1edf8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e356ae0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e356ae0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Shelter Collaboration - Claudia</a:t>
            </a:r>
            <a:endParaRPr/>
          </a:p>
        </p:txBody>
      </p:sp>
      <p:sp>
        <p:nvSpPr>
          <p:cNvPr id="176" name="Google Shape;176;g4e356ae08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4d62496d86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20" name="Google Shape;620;g4d62496d86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4d62496d86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27" name="Google Shape;627;g4d62496d86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4d62496d86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34" name="Google Shape;634;g4d62496d86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4d62496d86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41" name="Google Shape;641;g4d62496d86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dc49850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8" name="Google Shape;648;g4dc49850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Comms Claudia</a:t>
            </a:r>
            <a:endParaRPr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g4dc49850b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4dc49850b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4dc49850b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Comms</a:t>
            </a:r>
            <a:endParaRPr/>
          </a:p>
        </p:txBody>
      </p:sp>
      <p:sp>
        <p:nvSpPr>
          <p:cNvPr id="657" name="Google Shape;657;g4dc49850b0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4dc49850b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4dc49850b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Comms</a:t>
            </a:r>
            <a:endParaRPr/>
          </a:p>
        </p:txBody>
      </p:sp>
      <p:sp>
        <p:nvSpPr>
          <p:cNvPr id="665" name="Google Shape;665;g4dc49850b0_0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e89719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4e897193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g4e89719341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4dc49850b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4dc49850b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Comms</a:t>
            </a:r>
            <a:endParaRPr/>
          </a:p>
        </p:txBody>
      </p:sp>
      <p:sp>
        <p:nvSpPr>
          <p:cNvPr id="682" name="Google Shape;682;g4dc49850b0_0_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4e6face64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Dispatch - Lisa</a:t>
            </a:r>
            <a:endParaRPr/>
          </a:p>
        </p:txBody>
      </p:sp>
      <p:sp>
        <p:nvSpPr>
          <p:cNvPr id="689" name="Google Shape;689;g4e6face64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e59530fb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e59530fb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ICS - Claudia</a:t>
            </a:r>
            <a:endParaRPr/>
          </a:p>
        </p:txBody>
      </p:sp>
      <p:sp>
        <p:nvSpPr>
          <p:cNvPr id="187" name="Google Shape;187;g4e59530fbf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4d62496d86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96" name="Google Shape;696;g4d62496d86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697" name="Google Shape;697;g4d62496d86_0_4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4d420a2544_1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4d420a2544_1_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05" name="Google Shape;705;g4d420a2544_1_7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4d420a2544_1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4d420a2544_1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13" name="Google Shape;713;g4d420a2544_1_7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4e356ae0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4e356ae0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22" name="Google Shape;722;g4e356ae08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4d420a2544_1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4d420a2544_1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29" name="Google Shape;729;g4d420a2544_1_8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4d420a2544_1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4d420a2544_1_8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36" name="Google Shape;736;g4d420a2544_1_8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4d420a2544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43" name="Google Shape;743;g4d420a2544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4e6face64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4e6face64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52" name="Google Shape;752;g4e6face649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4d420a2544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58" name="Google Shape;758;g4d420a2544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4d420a2544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64" name="Google Shape;764;g4d420a2544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4d72015ab4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ICS - Claudia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4d72015ab4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4d420a254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70" name="Google Shape;770;g4d420a254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4d420a2544_1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77" name="Google Shape;777;g4d420a2544_1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4d420a2544_1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Trans. Allen Harrison</a:t>
            </a:r>
            <a:endParaRPr/>
          </a:p>
        </p:txBody>
      </p:sp>
      <p:sp>
        <p:nvSpPr>
          <p:cNvPr id="783" name="Google Shape;783;g4d420a2544_1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4d8be1edf8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4d8be1edf8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Allen</a:t>
            </a:r>
            <a:endParaRPr/>
          </a:p>
        </p:txBody>
      </p:sp>
      <p:sp>
        <p:nvSpPr>
          <p:cNvPr id="791" name="Google Shape;791;g4d8be1edf8_1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4d420a2544_1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798" name="Google Shape;798;g4d420a2544_1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4d420a2544_1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07" name="Google Shape;807;g4d420a2544_1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4d420a2544_1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rPr>
              <a:t>This is less of an issue for “ordinary” evac but for post-disaster “warm zone” work, which may involve long walks through difficult terrain, the person needs to be in good physical condition.</a:t>
            </a:r>
            <a:endParaRPr/>
          </a:p>
        </p:txBody>
      </p:sp>
      <p:sp>
        <p:nvSpPr>
          <p:cNvPr id="816" name="Google Shape;816;g4d420a2544_1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4d420a2544_1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23" name="Google Shape;823;g4d420a2544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4d420a254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31" name="Google Shape;831;g4d420a254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4d420a2544_1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39" name="Google Shape;839;g4d420a2544_1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d72015ab4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d72015ab4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ICS - Claudia</a:t>
            </a:r>
            <a:endParaRPr/>
          </a:p>
        </p:txBody>
      </p:sp>
      <p:sp>
        <p:nvSpPr>
          <p:cNvPr id="200" name="Google Shape;200;g4d72015ab4_0_1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7d0042537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7d0042537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g7d00425375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6e34a6c624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6e34a6c624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g6e34a6c624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4d420a2544_1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65" name="Google Shape;865;g4d420a2544_1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4d3e3233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4d3e3233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72" name="Google Shape;872;g4d3e32335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7cb16f00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7cb16f00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880" name="Google Shape;880;g7cb16f005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4d420a2544_1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88" name="Google Shape;888;g4d420a2544_1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4d420a2544_1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896" name="Google Shape;896;g4d420a2544_1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4d420a2544_1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902" name="Google Shape;902;g4d420a2544_1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4d420a2544_1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4d420a2544_1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910" name="Google Shape;910;g4d420a2544_1_691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88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4db0120dd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4db0120dd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Evac/SIP Step-by-step walk-through, catch-lead-load practice, and safety with evac/SIP tools and equipment - Dates TBA</a:t>
            </a:r>
            <a:endParaRPr/>
          </a:p>
        </p:txBody>
      </p:sp>
      <p:sp>
        <p:nvSpPr>
          <p:cNvPr id="919" name="Google Shape;919;g4db0120dd2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4d72015ab4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Valley Fire - Claudia</a:t>
            </a:r>
            <a:endParaRPr/>
          </a:p>
        </p:txBody>
      </p:sp>
      <p:sp>
        <p:nvSpPr>
          <p:cNvPr id="206" name="Google Shape;206;g4d72015ab4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4d3e32335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4d3e32335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Evac - Nancy &amp; Mike</a:t>
            </a:r>
            <a:endParaRPr/>
          </a:p>
        </p:txBody>
      </p:sp>
      <p:sp>
        <p:nvSpPr>
          <p:cNvPr id="927" name="Google Shape;927;g4d3e32335e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4d8039a9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33" name="Google Shape;933;g4d8039a9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g4d8039a93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4d8039a93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4d8039a93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942" name="Google Shape;942;g4d8039a93b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4d8039a93b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4d8039a93b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952" name="Google Shape;952;g4d8039a93b_0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4d8039a93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4d8039a93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962" name="Google Shape;962;g4d8039a93b_0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94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4d8039a93b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4d8039a93b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972" name="Google Shape;972;g4d8039a93b_0_2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95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4e356ae08a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982" name="Google Shape;982;g4e356ae08a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6dfab894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6dfab894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g6dfab8943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97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4d8039a93b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4d8039a93b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SIP - Claudia</a:t>
            </a:r>
            <a:endParaRPr/>
          </a:p>
        </p:txBody>
      </p:sp>
      <p:sp>
        <p:nvSpPr>
          <p:cNvPr id="998" name="Google Shape;998;g4d8039a93b_0_3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98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4d72015ab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07" name="Google Shape;1007;g4d72015ab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 Shelter - Scott </a:t>
            </a:r>
            <a:endParaRPr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g4d72015ab4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BD2F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0" y="3840163"/>
            <a:ext cx="9144000" cy="3333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8" name="Google Shape;28;p2" descr="napa_cart_logo_for_print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200" y="5029200"/>
            <a:ext cx="1600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subTitle" idx="1"/>
          </p:nvPr>
        </p:nvSpPr>
        <p:spPr>
          <a:xfrm>
            <a:off x="457200" y="386476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dt" idx="10"/>
          </p:nvPr>
        </p:nvSpPr>
        <p:spPr>
          <a:xfrm>
            <a:off x="6583363" y="4206875"/>
            <a:ext cx="22558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/>
          <p:nvPr/>
        </p:nvSpPr>
        <p:spPr>
          <a:xfrm>
            <a:off x="0" y="3649663"/>
            <a:ext cx="9144000" cy="244500"/>
          </a:xfrm>
          <a:prstGeom prst="rect">
            <a:avLst/>
          </a:prstGeom>
          <a:solidFill>
            <a:schemeClr val="accent2">
              <a:alpha val="4941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0" y="3675063"/>
            <a:ext cx="9144000" cy="141300"/>
          </a:xfrm>
          <a:prstGeom prst="rect">
            <a:avLst/>
          </a:prstGeom>
          <a:solidFill>
            <a:srgbClr val="BD2F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0" y="0"/>
            <a:ext cx="9144000" cy="370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0" y="3840163"/>
            <a:ext cx="9144000" cy="333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9" name="Google Shape;99;p13" descr="napa_cart_logo_for_print.ep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5200" y="5029200"/>
            <a:ext cx="1600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457200" y="3864768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6583363" y="4206875"/>
            <a:ext cx="225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457200" y="2249488"/>
            <a:ext cx="8229600" cy="43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Char char="▫"/>
              <a:defRPr>
                <a:solidFill>
                  <a:srgbClr val="515133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5234"/>
              </a:buClr>
              <a:buSzPts val="4300"/>
              <a:buFont typeface="Trebuchet MS"/>
              <a:buNone/>
              <a:defRPr sz="4300" b="1" cap="none">
                <a:solidFill>
                  <a:srgbClr val="515234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1"/>
          </p:nvPr>
        </p:nvSpPr>
        <p:spPr>
          <a:xfrm>
            <a:off x="722313" y="3295648"/>
            <a:ext cx="7772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100"/>
              <a:buNone/>
              <a:defRPr sz="2100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>
                <a:solidFill>
                  <a:srgbClr val="515234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>
                <a:solidFill>
                  <a:srgbClr val="515234"/>
                </a:solidFill>
              </a:defRPr>
            </a:lvl2pPr>
            <a:lvl3pPr marL="137160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dt" idx="10"/>
          </p:nvPr>
        </p:nvSpPr>
        <p:spPr>
          <a:xfrm>
            <a:off x="6586538" y="612775"/>
            <a:ext cx="957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5353496" y="1066800"/>
            <a:ext cx="33834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5353496" y="1938337"/>
            <a:ext cx="3383400" cy="4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11700" cy="58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Char char="⚫"/>
              <a:defRPr sz="2400"/>
            </a:lvl3pPr>
            <a:lvl4pPr marL="1828800" lvl="3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⚫"/>
              <a:defRPr sz="2000"/>
            </a:lvl4pPr>
            <a:lvl5pPr marL="228600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 rot="-5400000">
            <a:off x="-1988848" y="2786292"/>
            <a:ext cx="46287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  <a:defRPr sz="2000" b="1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>
            <a:spLocks noGrp="1"/>
          </p:cNvSpPr>
          <p:nvPr>
            <p:ph type="pic" idx="2"/>
          </p:nvPr>
        </p:nvSpPr>
        <p:spPr>
          <a:xfrm>
            <a:off x="574160" y="769088"/>
            <a:ext cx="45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rgbClr val="515234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8E887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5337120" y="1254640"/>
            <a:ext cx="3200400" cy="40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None/>
              <a:defRPr sz="1300"/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Georgia"/>
              <a:buNone/>
              <a:defRPr sz="1200"/>
            </a:lvl2pPr>
            <a:lvl3pPr marL="1371600" lvl="2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000"/>
              <a:buFont typeface="Georgia"/>
              <a:buNone/>
              <a:defRPr sz="1000"/>
            </a:lvl3pPr>
            <a:lvl4pPr marL="1828800" lvl="3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4pPr>
            <a:lvl5pPr marL="2286000" lvl="4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5pPr>
            <a:lvl6pPr marL="274320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body" idx="1"/>
          </p:nvPr>
        </p:nvSpPr>
        <p:spPr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93700" algn="l">
              <a:spcBef>
                <a:spcPts val="300"/>
              </a:spcBef>
              <a:spcAft>
                <a:spcPts val="0"/>
              </a:spcAft>
              <a:buSzPts val="2600"/>
              <a:buChar char="▫"/>
              <a:defRPr>
                <a:solidFill>
                  <a:srgbClr val="515133"/>
                </a:solidFill>
              </a:defRPr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15234"/>
              </a:buClr>
              <a:buSzPts val="4300"/>
              <a:buFont typeface="Trebuchet MS"/>
              <a:buNone/>
              <a:defRPr sz="4300" b="1" cap="none">
                <a:solidFill>
                  <a:srgbClr val="515234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722313" y="3295648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2100"/>
              <a:buNone/>
              <a:defRPr sz="21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>
                <a:solidFill>
                  <a:srgbClr val="515234"/>
                </a:solidFill>
              </a:defRPr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9250" algn="l"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>
                <a:solidFill>
                  <a:srgbClr val="515234"/>
                </a:solidFill>
              </a:defRPr>
            </a:lvl2pPr>
            <a:lvl3pPr marL="1371600" lvl="2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3pPr>
            <a:lvl4pPr marL="1828800" lvl="3" indent="-342900" algn="l">
              <a:spcBef>
                <a:spcPts val="300"/>
              </a:spcBef>
              <a:spcAft>
                <a:spcPts val="0"/>
              </a:spcAft>
              <a:buSzPts val="1800"/>
              <a:buChar char="⚫"/>
              <a:defRPr sz="1800"/>
            </a:lvl4pPr>
            <a:lvl5pPr marL="2286000" lvl="4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5353496" y="1066800"/>
            <a:ext cx="3383280" cy="87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5353496" y="1938337"/>
            <a:ext cx="3383280" cy="469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152400" y="776287"/>
            <a:ext cx="5111750" cy="585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marL="1371600" lvl="2" indent="-381000" algn="l">
              <a:spcBef>
                <a:spcPts val="300"/>
              </a:spcBef>
              <a:spcAft>
                <a:spcPts val="0"/>
              </a:spcAft>
              <a:buSzPts val="2400"/>
              <a:buChar char="⚫"/>
              <a:defRPr sz="2400"/>
            </a:lvl3pPr>
            <a:lvl4pPr marL="1828800" lvl="3" indent="-355600" algn="l">
              <a:spcBef>
                <a:spcPts val="300"/>
              </a:spcBef>
              <a:spcAft>
                <a:spcPts val="0"/>
              </a:spcAft>
              <a:buSzPts val="2000"/>
              <a:buChar char="⚫"/>
              <a:defRPr sz="2000"/>
            </a:lvl4pPr>
            <a:lvl5pPr marL="2286000" lvl="4" indent="-355600" algn="l"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 rot="-5400000">
            <a:off x="-1988820" y="2786260"/>
            <a:ext cx="462870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Trebuchet MS"/>
              <a:buNone/>
              <a:defRPr sz="20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574160" y="769088"/>
            <a:ext cx="45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200"/>
              <a:buFont typeface="Georgia"/>
              <a:buNone/>
              <a:defRPr sz="3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rgbClr val="515234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8E887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5337120" y="1254640"/>
            <a:ext cx="3200400" cy="408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Georgia"/>
              <a:buNone/>
              <a:defRPr sz="13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00"/>
              <a:buFont typeface="Georgia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000"/>
              <a:buFont typeface="Georgia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900"/>
              <a:buFont typeface="Georgia"/>
              <a:buNone/>
              <a:defRPr sz="900"/>
            </a:lvl5pPr>
            <a:lvl6pPr marL="2743200" lvl="5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93700" algn="l" rtl="0">
              <a:spcBef>
                <a:spcPts val="300"/>
              </a:spcBef>
              <a:spcAft>
                <a:spcPts val="0"/>
              </a:spcAft>
              <a:buSzPts val="2600"/>
              <a:buChar char="▫"/>
              <a:defRPr>
                <a:solidFill>
                  <a:srgbClr val="515133"/>
                </a:solidFill>
              </a:defRPr>
            </a:lvl2pPr>
            <a:lvl3pPr marL="1371600" lvl="2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3pPr>
            <a:lvl4pPr marL="1828800" lvl="3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⚫"/>
              <a:defRPr/>
            </a:lvl4pPr>
            <a:lvl5pPr marL="2286000" lvl="4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5pPr>
            <a:lvl6pPr marL="2743200" lvl="5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6pPr>
            <a:lvl7pPr marL="3200400" lvl="6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7pPr>
            <a:lvl8pPr marL="3657600" lvl="7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319088"/>
            <a:ext cx="9144000" cy="69850"/>
          </a:xfrm>
          <a:prstGeom prst="rect">
            <a:avLst/>
          </a:prstGeom>
          <a:solidFill>
            <a:srgbClr val="BD2F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" name="Google Shape;12;p1"/>
          <p:cNvSpPr/>
          <p:nvPr/>
        </p:nvSpPr>
        <p:spPr>
          <a:xfrm rot="10800000" flipH="1">
            <a:off x="0" y="381000"/>
            <a:ext cx="9144000" cy="4603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" name="Google Shape;19;p1"/>
          <p:cNvSpPr/>
          <p:nvPr/>
        </p:nvSpPr>
        <p:spPr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1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body" idx="1"/>
          </p:nvPr>
        </p:nvSpPr>
        <p:spPr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rgbClr val="515234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8E887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pic>
        <p:nvPicPr>
          <p:cNvPr id="22" name="Google Shape;22;p1" descr="napa_cart_logo_for_print.ep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8600" y="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/>
        </p:nvSpPr>
        <p:spPr>
          <a:xfrm>
            <a:off x="0" y="0"/>
            <a:ext cx="9144000" cy="31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" name="Google Shape;63;p10"/>
          <p:cNvSpPr txBox="1"/>
          <p:nvPr/>
        </p:nvSpPr>
        <p:spPr>
          <a:xfrm>
            <a:off x="0" y="319087"/>
            <a:ext cx="9144000" cy="69900"/>
          </a:xfrm>
          <a:prstGeom prst="rect">
            <a:avLst/>
          </a:prstGeom>
          <a:solidFill>
            <a:srgbClr val="BC30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" name="Google Shape;64;p10"/>
          <p:cNvSpPr txBox="1"/>
          <p:nvPr/>
        </p:nvSpPr>
        <p:spPr>
          <a:xfrm rot="10800000" flipH="1">
            <a:off x="0" y="381137"/>
            <a:ext cx="9144000" cy="459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" name="Google Shape;65;p10"/>
          <p:cNvSpPr/>
          <p:nvPr/>
        </p:nvSpPr>
        <p:spPr>
          <a:xfrm>
            <a:off x="7373937" y="588962"/>
            <a:ext cx="1600200" cy="36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10"/>
          <p:cNvSpPr txBox="1"/>
          <p:nvPr/>
        </p:nvSpPr>
        <p:spPr>
          <a:xfrm>
            <a:off x="9085262" y="-1587"/>
            <a:ext cx="57300" cy="6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" name="Google Shape;67;p10"/>
          <p:cNvSpPr txBox="1"/>
          <p:nvPr/>
        </p:nvSpPr>
        <p:spPr>
          <a:xfrm>
            <a:off x="9043987" y="-1587"/>
            <a:ext cx="28500" cy="6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8" name="Google Shape;68;p10"/>
          <p:cNvSpPr txBox="1"/>
          <p:nvPr/>
        </p:nvSpPr>
        <p:spPr>
          <a:xfrm>
            <a:off x="9024937" y="-1587"/>
            <a:ext cx="9600" cy="6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9" name="Google Shape;69;p10"/>
          <p:cNvSpPr txBox="1"/>
          <p:nvPr/>
        </p:nvSpPr>
        <p:spPr>
          <a:xfrm>
            <a:off x="8975725" y="-1587"/>
            <a:ext cx="27000" cy="620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" name="Google Shape;70;p10"/>
          <p:cNvSpPr txBox="1"/>
          <p:nvPr/>
        </p:nvSpPr>
        <p:spPr>
          <a:xfrm>
            <a:off x="8915400" y="0"/>
            <a:ext cx="55500" cy="5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0"/>
          <p:cNvSpPr txBox="1"/>
          <p:nvPr/>
        </p:nvSpPr>
        <p:spPr>
          <a:xfrm>
            <a:off x="8874125" y="0"/>
            <a:ext cx="7800" cy="58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2" name="Google Shape;72;p10" descr="napa_cart_logo_for_print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457200" y="2249487"/>
            <a:ext cx="8229600" cy="43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rgbClr val="515234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8E887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8174037" y="1587"/>
            <a:ext cx="7620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>
            <a:off x="0" y="0"/>
            <a:ext cx="9144000" cy="311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0" y="319088"/>
            <a:ext cx="9144000" cy="69900"/>
          </a:xfrm>
          <a:prstGeom prst="rect">
            <a:avLst/>
          </a:prstGeom>
          <a:solidFill>
            <a:srgbClr val="BD2F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12"/>
          <p:cNvSpPr/>
          <p:nvPr/>
        </p:nvSpPr>
        <p:spPr>
          <a:xfrm rot="10800000" flipH="1">
            <a:off x="0" y="381138"/>
            <a:ext cx="9144000" cy="459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" name="Google Shape;84;p12"/>
          <p:cNvSpPr/>
          <p:nvPr/>
        </p:nvSpPr>
        <p:spPr>
          <a:xfrm>
            <a:off x="7373938" y="588963"/>
            <a:ext cx="1600200" cy="36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5" name="Google Shape;85;p12"/>
          <p:cNvSpPr/>
          <p:nvPr/>
        </p:nvSpPr>
        <p:spPr>
          <a:xfrm>
            <a:off x="9085263" y="-1588"/>
            <a:ext cx="57300" cy="620700"/>
          </a:xfrm>
          <a:prstGeom prst="rect">
            <a:avLst/>
          </a:prstGeom>
          <a:solidFill>
            <a:srgbClr val="FFFFFF">
              <a:alpha val="6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6" name="Google Shape;86;p12"/>
          <p:cNvSpPr/>
          <p:nvPr/>
        </p:nvSpPr>
        <p:spPr>
          <a:xfrm>
            <a:off x="9043988" y="-1588"/>
            <a:ext cx="28500" cy="620700"/>
          </a:xfrm>
          <a:prstGeom prst="rect">
            <a:avLst/>
          </a:prstGeom>
          <a:solidFill>
            <a:srgbClr val="FFFFFF">
              <a:alpha val="643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7" name="Google Shape;87;p12"/>
          <p:cNvSpPr/>
          <p:nvPr/>
        </p:nvSpPr>
        <p:spPr>
          <a:xfrm>
            <a:off x="9024938" y="-1588"/>
            <a:ext cx="9600" cy="6207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8" name="Google Shape;88;p12"/>
          <p:cNvSpPr/>
          <p:nvPr/>
        </p:nvSpPr>
        <p:spPr>
          <a:xfrm>
            <a:off x="8975725" y="-1588"/>
            <a:ext cx="27000" cy="6207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9" name="Google Shape;89;p12"/>
          <p:cNvSpPr/>
          <p:nvPr/>
        </p:nvSpPr>
        <p:spPr>
          <a:xfrm>
            <a:off x="8915400" y="0"/>
            <a:ext cx="55500" cy="5859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12"/>
          <p:cNvSpPr/>
          <p:nvPr/>
        </p:nvSpPr>
        <p:spPr>
          <a:xfrm>
            <a:off x="8874125" y="0"/>
            <a:ext cx="7800" cy="585900"/>
          </a:xfrm>
          <a:prstGeom prst="rect">
            <a:avLst/>
          </a:prstGeom>
          <a:solidFill>
            <a:srgbClr val="FFFFFF">
              <a:alpha val="294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457200" y="2249488"/>
            <a:ext cx="8229600" cy="43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Georgia"/>
              <a:buChar char="▫"/>
              <a:defRPr sz="2600" b="0" i="0" u="none" strike="noStrike" cap="none">
                <a:solidFill>
                  <a:srgbClr val="515234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⚫"/>
              <a:defRPr sz="2200" b="0" i="0" u="none" strike="noStrike" cap="none">
                <a:solidFill>
                  <a:schemeClr val="accen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000"/>
              <a:buFont typeface="Georgia"/>
              <a:buChar char="▫"/>
              <a:defRPr sz="2000" b="0" i="0" u="none" strike="noStrike" cap="none">
                <a:solidFill>
                  <a:srgbClr val="8E887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Georgia"/>
              <a:buChar char="▫"/>
              <a:defRPr sz="18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Georgia"/>
              <a:buChar char="▫"/>
              <a:defRPr sz="16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Georgia"/>
              <a:buChar char="◦"/>
              <a:defRPr sz="15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Georgia"/>
              <a:buChar char="◦"/>
              <a:defRPr sz="1400" b="0" i="0" u="none" strike="noStrike" cap="none">
                <a:solidFill>
                  <a:schemeClr val="accent3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pic>
        <p:nvPicPr>
          <p:cNvPr id="93" name="Google Shape;93;p12" descr="napa_cart_logo_for_print.eps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8600" y="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4.jp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6.jp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8.jp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3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untyofnapa.org/2478/Training-Opportuniti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olunteer@napacart.org" TargetMode="External"/><Relationship Id="rId4" Type="http://schemas.openxmlformats.org/officeDocument/2006/relationships/hyperlink" Target="https://training.fema.gov/is/crslist.asp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napacart.org/volunteer-survey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olunteer@napacart.or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8319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latin typeface="Trebuchet MS"/>
                <a:ea typeface="Trebuchet MS"/>
                <a:cs typeface="Trebuchet MS"/>
                <a:sym typeface="Trebuchet MS"/>
              </a:rPr>
              <a:t>Volunteer Training in Animal Disaster Response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rPr lang="en-US">
                <a:latin typeface="Trebuchet MS"/>
                <a:ea typeface="Trebuchet MS"/>
                <a:cs typeface="Trebuchet MS"/>
                <a:sym typeface="Trebuchet MS"/>
              </a:rPr>
              <a:t>Saturday, February 1, 2020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9" name="Google Shape;139;p21" descr="IMG_3205.JPG"/>
          <p:cNvPicPr preferRelativeResize="0"/>
          <p:nvPr/>
        </p:nvPicPr>
        <p:blipFill rotWithShape="1">
          <a:blip r:embed="rId3">
            <a:alphaModFix/>
          </a:blip>
          <a:srcRect l="15058" t="15355" r="203" b="44509"/>
          <a:stretch/>
        </p:blipFill>
        <p:spPr>
          <a:xfrm>
            <a:off x="187472" y="179726"/>
            <a:ext cx="8804128" cy="312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>
            <a:spLocks noGrp="1"/>
          </p:cNvSpPr>
          <p:nvPr>
            <p:ph type="title"/>
          </p:nvPr>
        </p:nvSpPr>
        <p:spPr>
          <a:xfrm>
            <a:off x="1113950" y="382125"/>
            <a:ext cx="8053800" cy="81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8000"/>
                </a:solidFill>
              </a:rPr>
              <a:t>Helping Animals During a Disaster Helps People</a:t>
            </a:r>
            <a:endParaRPr sz="2800">
              <a:solidFill>
                <a:srgbClr val="008000"/>
              </a:solidFill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1"/>
          </p:nvPr>
        </p:nvSpPr>
        <p:spPr>
          <a:xfrm>
            <a:off x="565725" y="3323550"/>
            <a:ext cx="8229600" cy="313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Increases compliance with evacuation advisories/orders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600">
                <a:latin typeface="Arial"/>
                <a:ea typeface="Arial"/>
                <a:cs typeface="Arial"/>
                <a:sym typeface="Arial"/>
              </a:rPr>
              <a:t> 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Increases compliance with First Responder barricades (desperate people will otherwise try to sneak back in to affected areas to get their animals)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Makes a huge difference in disaster victims’ ability to recover from the disaster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When individuals recover - communities recover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Healing power of the Human-Animal Bond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25" y="1112125"/>
            <a:ext cx="1658573" cy="221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6129" y="1112125"/>
            <a:ext cx="2960770" cy="22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5">
            <a:alphaModFix/>
          </a:blip>
          <a:srcRect t="7220" b="7229"/>
          <a:stretch/>
        </p:blipFill>
        <p:spPr>
          <a:xfrm>
            <a:off x="2227887" y="1112125"/>
            <a:ext cx="3446451" cy="221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0"/>
          <p:cNvSpPr txBox="1">
            <a:spLocks noGrp="1"/>
          </p:cNvSpPr>
          <p:nvPr>
            <p:ph type="title"/>
          </p:nvPr>
        </p:nvSpPr>
        <p:spPr>
          <a:xfrm>
            <a:off x="1364650" y="442950"/>
            <a:ext cx="71268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Companion Animal Shelter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18" name="Google Shape;1018;p120"/>
          <p:cNvSpPr txBox="1">
            <a:spLocks noGrp="1"/>
          </p:cNvSpPr>
          <p:nvPr>
            <p:ph type="body" idx="1"/>
          </p:nvPr>
        </p:nvSpPr>
        <p:spPr>
          <a:xfrm>
            <a:off x="457200" y="1337550"/>
            <a:ext cx="8229600" cy="52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Safekeeping of displaced animals during an emergency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Arrange medical care of the animals when necessary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Maintain a safe shelter environment-co location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Reunification of the animals to their proper owners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</a:endParaRPr>
          </a:p>
        </p:txBody>
      </p:sp>
      <p:pic>
        <p:nvPicPr>
          <p:cNvPr id="1019" name="Google Shape;1019;p120"/>
          <p:cNvPicPr preferRelativeResize="0"/>
          <p:nvPr/>
        </p:nvPicPr>
        <p:blipFill rotWithShape="1">
          <a:blip r:embed="rId3">
            <a:alphaModFix/>
          </a:blip>
          <a:srcRect l="14144" t="14212" r="9688" b="23613"/>
          <a:stretch/>
        </p:blipFill>
        <p:spPr>
          <a:xfrm>
            <a:off x="457200" y="3565200"/>
            <a:ext cx="4913966" cy="300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20"/>
          <p:cNvPicPr preferRelativeResize="0"/>
          <p:nvPr/>
        </p:nvPicPr>
        <p:blipFill rotWithShape="1">
          <a:blip r:embed="rId4">
            <a:alphaModFix/>
          </a:blip>
          <a:srcRect b="19768"/>
          <a:stretch/>
        </p:blipFill>
        <p:spPr>
          <a:xfrm>
            <a:off x="5666325" y="3612738"/>
            <a:ext cx="2723374" cy="291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21"/>
          <p:cNvSpPr txBox="1">
            <a:spLocks noGrp="1"/>
          </p:cNvSpPr>
          <p:nvPr>
            <p:ph type="title"/>
          </p:nvPr>
        </p:nvSpPr>
        <p:spPr>
          <a:xfrm>
            <a:off x="1280850" y="455925"/>
            <a:ext cx="6582300" cy="924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Response</a:t>
            </a:r>
            <a:r>
              <a:rPr lang="en-US"/>
              <a:t>	</a:t>
            </a:r>
            <a:endParaRPr/>
          </a:p>
        </p:txBody>
      </p:sp>
      <p:sp>
        <p:nvSpPr>
          <p:cNvPr id="1027" name="Google Shape;1027;p121"/>
          <p:cNvSpPr txBox="1">
            <a:spLocks noGrp="1"/>
          </p:cNvSpPr>
          <p:nvPr>
            <p:ph type="body" idx="1"/>
          </p:nvPr>
        </p:nvSpPr>
        <p:spPr>
          <a:xfrm>
            <a:off x="457200" y="1151200"/>
            <a:ext cx="8229600" cy="542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Once Activated: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Grab your Go Bag and start your ICS 214 form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Respond to location listed on Activation notice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Upon arrival, check in with Shelter Lead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Prepare yourself to do whatever job you are assigned to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Take breaks when needed and hydrate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Rest and repeat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Google Shape;1028;p121"/>
          <p:cNvPicPr preferRelativeResize="0"/>
          <p:nvPr/>
        </p:nvPicPr>
        <p:blipFill rotWithShape="1">
          <a:blip r:embed="rId3">
            <a:alphaModFix/>
          </a:blip>
          <a:srcRect l="25092" r="22564"/>
          <a:stretch/>
        </p:blipFill>
        <p:spPr>
          <a:xfrm>
            <a:off x="6805548" y="3689975"/>
            <a:ext cx="2014681" cy="28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21"/>
          <p:cNvPicPr preferRelativeResize="0"/>
          <p:nvPr/>
        </p:nvPicPr>
        <p:blipFill rotWithShape="1">
          <a:blip r:embed="rId4">
            <a:alphaModFix/>
          </a:blip>
          <a:srcRect t="15959" r="15016"/>
          <a:stretch/>
        </p:blipFill>
        <p:spPr>
          <a:xfrm>
            <a:off x="3338650" y="4295675"/>
            <a:ext cx="3311926" cy="24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22"/>
          <p:cNvSpPr txBox="1">
            <a:spLocks noGrp="1"/>
          </p:cNvSpPr>
          <p:nvPr>
            <p:ph type="title"/>
          </p:nvPr>
        </p:nvSpPr>
        <p:spPr>
          <a:xfrm>
            <a:off x="1183175" y="417000"/>
            <a:ext cx="71787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What To Expect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36" name="Google Shape;1036;p122"/>
          <p:cNvSpPr txBox="1">
            <a:spLocks noGrp="1"/>
          </p:cNvSpPr>
          <p:nvPr>
            <p:ph type="body" idx="1"/>
          </p:nvPr>
        </p:nvSpPr>
        <p:spPr>
          <a:xfrm>
            <a:off x="457200" y="1343250"/>
            <a:ext cx="8229600" cy="523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Napa County Animal Shelter oversees and directs the companion animal response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Once activated, our goal is to be enroute to the designated shelter with the companion animal response trailer within the hour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Once we arrive at the site, be able to start accepting animals within the hour.  This involves: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▫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Setting up intake desk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▫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Assembling and arranging crates in dog and cat areas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▫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Creating shelter map and filling roles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23"/>
          <p:cNvSpPr txBox="1">
            <a:spLocks noGrp="1"/>
          </p:cNvSpPr>
          <p:nvPr>
            <p:ph type="title"/>
          </p:nvPr>
        </p:nvSpPr>
        <p:spPr>
          <a:xfrm>
            <a:off x="1185650" y="489800"/>
            <a:ext cx="7501200" cy="93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 Companion Shelter Positions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43" name="Google Shape;1043;p123"/>
          <p:cNvSpPr txBox="1">
            <a:spLocks noGrp="1"/>
          </p:cNvSpPr>
          <p:nvPr>
            <p:ph type="body" idx="1"/>
          </p:nvPr>
        </p:nvSpPr>
        <p:spPr>
          <a:xfrm>
            <a:off x="457200" y="1529375"/>
            <a:ext cx="8229600" cy="504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Companion Animal Shelter Lead-Veterinary Liaison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Assistant Companion Animal Shelter Lead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Dog Lead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Cat Lead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Safety Officer-Security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Sanitation specialist/Exercise Specialist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Intake and reunification specialist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Veterinary Team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24"/>
          <p:cNvSpPr txBox="1">
            <a:spLocks noGrp="1"/>
          </p:cNvSpPr>
          <p:nvPr>
            <p:ph type="title"/>
          </p:nvPr>
        </p:nvSpPr>
        <p:spPr>
          <a:xfrm>
            <a:off x="457200" y="475400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Typical Work Day May Include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50" name="Google Shape;1050;p124"/>
          <p:cNvSpPr txBox="1">
            <a:spLocks noGrp="1"/>
          </p:cNvSpPr>
          <p:nvPr>
            <p:ph type="body" idx="1"/>
          </p:nvPr>
        </p:nvSpPr>
        <p:spPr>
          <a:xfrm>
            <a:off x="457200" y="1652125"/>
            <a:ext cx="8229600" cy="492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Feeding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Watering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Dog walking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Cage cleaning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Donation management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Intake documentation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Monitoring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Trash collection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1" name="Google Shape;1051;p124"/>
          <p:cNvPicPr preferRelativeResize="0"/>
          <p:nvPr/>
        </p:nvPicPr>
        <p:blipFill rotWithShape="1">
          <a:blip r:embed="rId3">
            <a:alphaModFix/>
          </a:blip>
          <a:srcRect l="19097" t="4499" r="13869" b="3478"/>
          <a:stretch/>
        </p:blipFill>
        <p:spPr>
          <a:xfrm>
            <a:off x="4572000" y="1776500"/>
            <a:ext cx="4066725" cy="41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25"/>
          <p:cNvSpPr txBox="1">
            <a:spLocks noGrp="1"/>
          </p:cNvSpPr>
          <p:nvPr>
            <p:ph type="title"/>
          </p:nvPr>
        </p:nvSpPr>
        <p:spPr>
          <a:xfrm>
            <a:off x="1235050" y="494800"/>
            <a:ext cx="71787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Companion Animal Trailer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58" name="Google Shape;1058;p125"/>
          <p:cNvSpPr txBox="1">
            <a:spLocks noGrp="1"/>
          </p:cNvSpPr>
          <p:nvPr>
            <p:ph type="body" idx="1"/>
          </p:nvPr>
        </p:nvSpPr>
        <p:spPr>
          <a:xfrm>
            <a:off x="4096650" y="3731075"/>
            <a:ext cx="1996500" cy="195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9" name="Google Shape;1059;p125"/>
          <p:cNvPicPr preferRelativeResize="0"/>
          <p:nvPr/>
        </p:nvPicPr>
        <p:blipFill rotWithShape="1">
          <a:blip r:embed="rId3">
            <a:alphaModFix/>
          </a:blip>
          <a:srcRect l="15030" t="23780" r="19045" b="21589"/>
          <a:stretch/>
        </p:blipFill>
        <p:spPr>
          <a:xfrm>
            <a:off x="876338" y="1561600"/>
            <a:ext cx="7391319" cy="459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26"/>
          <p:cNvSpPr txBox="1">
            <a:spLocks noGrp="1"/>
          </p:cNvSpPr>
          <p:nvPr>
            <p:ph type="title"/>
          </p:nvPr>
        </p:nvSpPr>
        <p:spPr>
          <a:xfrm>
            <a:off x="457200" y="401350"/>
            <a:ext cx="8229600" cy="135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Companion Animal Trailer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66" name="Google Shape;1066;p126"/>
          <p:cNvSpPr txBox="1">
            <a:spLocks noGrp="1"/>
          </p:cNvSpPr>
          <p:nvPr>
            <p:ph type="body" idx="1"/>
          </p:nvPr>
        </p:nvSpPr>
        <p:spPr>
          <a:xfrm>
            <a:off x="1445750" y="2249424"/>
            <a:ext cx="3050100" cy="88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7" name="Google Shape;1067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75" y="1571500"/>
            <a:ext cx="4646848" cy="3043745"/>
          </a:xfrm>
          <a:prstGeom prst="rect">
            <a:avLst/>
          </a:prstGeom>
          <a:noFill/>
          <a:ln>
            <a:noFill/>
          </a:ln>
        </p:spPr>
      </p:pic>
      <p:sp>
        <p:nvSpPr>
          <p:cNvPr id="1068" name="Google Shape;1068;p126"/>
          <p:cNvSpPr txBox="1">
            <a:spLocks noGrp="1"/>
          </p:cNvSpPr>
          <p:nvPr>
            <p:ph type="body" idx="2"/>
          </p:nvPr>
        </p:nvSpPr>
        <p:spPr>
          <a:xfrm>
            <a:off x="5467875" y="4763525"/>
            <a:ext cx="3219000" cy="111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9" name="Google Shape;1069;p126"/>
          <p:cNvPicPr preferRelativeResize="0"/>
          <p:nvPr/>
        </p:nvPicPr>
        <p:blipFill rotWithShape="1">
          <a:blip r:embed="rId4">
            <a:alphaModFix/>
          </a:blip>
          <a:srcRect l="8497" r="11865"/>
          <a:stretch/>
        </p:blipFill>
        <p:spPr>
          <a:xfrm>
            <a:off x="4059200" y="2130025"/>
            <a:ext cx="4819150" cy="45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27"/>
          <p:cNvSpPr txBox="1">
            <a:spLocks noGrp="1"/>
          </p:cNvSpPr>
          <p:nvPr>
            <p:ph type="title"/>
          </p:nvPr>
        </p:nvSpPr>
        <p:spPr>
          <a:xfrm>
            <a:off x="457200" y="417000"/>
            <a:ext cx="8229600" cy="251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Companion Animal Trailer</a:t>
            </a:r>
            <a:endParaRPr>
              <a:solidFill>
                <a:srgbClr val="008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00"/>
                </a:solidFill>
              </a:rPr>
              <a:t>80 cages		Equipment		Supplies</a:t>
            </a:r>
            <a:endParaRPr sz="2400"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00"/>
                </a:solidFill>
              </a:rPr>
              <a:t>Signage		Forms				Roles</a:t>
            </a:r>
            <a:endParaRPr sz="2400"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00"/>
                </a:solidFill>
              </a:rPr>
              <a:t>Desk			White boards</a:t>
            </a:r>
            <a:endParaRPr sz="2400">
              <a:solidFill>
                <a:srgbClr val="008000"/>
              </a:solidFill>
            </a:endParaRPr>
          </a:p>
        </p:txBody>
      </p:sp>
      <p:sp>
        <p:nvSpPr>
          <p:cNvPr id="1076" name="Google Shape;1076;p127"/>
          <p:cNvSpPr txBox="1">
            <a:spLocks noGrp="1"/>
          </p:cNvSpPr>
          <p:nvPr>
            <p:ph type="body" idx="1"/>
          </p:nvPr>
        </p:nvSpPr>
        <p:spPr>
          <a:xfrm>
            <a:off x="2165000" y="3212498"/>
            <a:ext cx="4304100" cy="167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7" name="Google Shape;107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675" y="3107025"/>
            <a:ext cx="4722974" cy="35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10425"/>
            <a:ext cx="3976275" cy="369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28"/>
          <p:cNvSpPr txBox="1">
            <a:spLocks noGrp="1"/>
          </p:cNvSpPr>
          <p:nvPr>
            <p:ph type="title"/>
          </p:nvPr>
        </p:nvSpPr>
        <p:spPr>
          <a:xfrm>
            <a:off x="759950" y="482525"/>
            <a:ext cx="8192700" cy="85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B7140"/>
                </a:solidFill>
              </a:rPr>
              <a:t>Master Intake/Animal Care Sheet</a:t>
            </a:r>
            <a:endParaRPr>
              <a:solidFill>
                <a:srgbClr val="0B7140"/>
              </a:solidFill>
            </a:endParaRPr>
          </a:p>
        </p:txBody>
      </p:sp>
      <p:sp>
        <p:nvSpPr>
          <p:cNvPr id="1085" name="Google Shape;1085;p128"/>
          <p:cNvSpPr txBox="1">
            <a:spLocks noGrp="1"/>
          </p:cNvSpPr>
          <p:nvPr>
            <p:ph type="body" idx="1"/>
          </p:nvPr>
        </p:nvSpPr>
        <p:spPr>
          <a:xfrm>
            <a:off x="3577275" y="3892375"/>
            <a:ext cx="500400" cy="120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28"/>
          <p:cNvSpPr txBox="1">
            <a:spLocks noGrp="1"/>
          </p:cNvSpPr>
          <p:nvPr>
            <p:ph type="body" idx="2"/>
          </p:nvPr>
        </p:nvSpPr>
        <p:spPr>
          <a:xfrm>
            <a:off x="4648200" y="2249425"/>
            <a:ext cx="1375800" cy="269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7" name="Google Shape;1087;p128"/>
          <p:cNvPicPr preferRelativeResize="0"/>
          <p:nvPr/>
        </p:nvPicPr>
        <p:blipFill rotWithShape="1">
          <a:blip r:embed="rId3">
            <a:alphaModFix/>
          </a:blip>
          <a:srcRect t="4240" b="4368"/>
          <a:stretch/>
        </p:blipFill>
        <p:spPr>
          <a:xfrm>
            <a:off x="2116825" y="1233900"/>
            <a:ext cx="4910351" cy="562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2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2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Intake &amp; Reunification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094" name="Google Shape;1094;p129"/>
          <p:cNvSpPr txBox="1">
            <a:spLocks noGrp="1"/>
          </p:cNvSpPr>
          <p:nvPr>
            <p:ph type="body" idx="1"/>
          </p:nvPr>
        </p:nvSpPr>
        <p:spPr>
          <a:xfrm>
            <a:off x="457200" y="1384502"/>
            <a:ext cx="8229600" cy="518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Many times the first contact we have with an evacuee will be our Intake Team-Crucial role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Emotions can be through the roof. This person may have just lost their home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Be the calming influence while documenting the intake of animals, situational awareness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Accuracy in documentation is critical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Follow protocols- wrist bands with matching animal id numbers.  Forms completely filled out.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599350" y="407725"/>
            <a:ext cx="8404800" cy="936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Previous Responses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1"/>
          </p:nvPr>
        </p:nvSpPr>
        <p:spPr>
          <a:xfrm>
            <a:off x="238200" y="1237750"/>
            <a:ext cx="8623800" cy="531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2015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Valley Fire - Lake County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2017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Canyon Fire - Napa County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(Berryessa/Capell)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Central Complex Fires-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Napa County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2018 - June 23 - Nov 28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County Fire, Snell Fire - Napa County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Pawnee Fire, Mendocino Complex (River &amp; Ranch Fires) - Lake County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Camp Fire - Butte County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2019 - Kincade Fire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2"/>
          </p:nvPr>
        </p:nvSpPr>
        <p:spPr>
          <a:xfrm>
            <a:off x="5486400" y="2356050"/>
            <a:ext cx="2895900" cy="12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9" name="Google Shape;229;p31"/>
          <p:cNvPicPr preferRelativeResize="0"/>
          <p:nvPr/>
        </p:nvPicPr>
        <p:blipFill rotWithShape="1">
          <a:blip r:embed="rId3">
            <a:alphaModFix/>
          </a:blip>
          <a:srcRect t="13081"/>
          <a:stretch/>
        </p:blipFill>
        <p:spPr>
          <a:xfrm>
            <a:off x="4572000" y="1237750"/>
            <a:ext cx="4290000" cy="316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0"/>
          <p:cNvSpPr txBox="1">
            <a:spLocks noGrp="1"/>
          </p:cNvSpPr>
          <p:nvPr>
            <p:ph type="title"/>
          </p:nvPr>
        </p:nvSpPr>
        <p:spPr>
          <a:xfrm>
            <a:off x="457200" y="454650"/>
            <a:ext cx="8229600" cy="88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Sanitation/Biosecurity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01" name="Google Shape;1101;p130"/>
          <p:cNvSpPr txBox="1">
            <a:spLocks noGrp="1"/>
          </p:cNvSpPr>
          <p:nvPr>
            <p:ph type="body" idx="1"/>
          </p:nvPr>
        </p:nvSpPr>
        <p:spPr>
          <a:xfrm>
            <a:off x="457200" y="1338153"/>
            <a:ext cx="8229600" cy="523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Starts with Intake and continues on throughout the incident through following procedures for cage cleaning, vet evaluation, disinfecting all areas of the shelter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Document and report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signs of infectious dz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(V,D,C,S)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Designate Isolation area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Pick up after animals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Manage Stress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Consult w Veterinary Team at intake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2" name="Google Shape;1102;p130"/>
          <p:cNvPicPr preferRelativeResize="0"/>
          <p:nvPr/>
        </p:nvPicPr>
        <p:blipFill rotWithShape="1">
          <a:blip r:embed="rId3">
            <a:alphaModFix/>
          </a:blip>
          <a:srcRect l="15331" t="3209" r="8466" b="10293"/>
          <a:stretch/>
        </p:blipFill>
        <p:spPr>
          <a:xfrm>
            <a:off x="4875299" y="2798600"/>
            <a:ext cx="4411843" cy="33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31"/>
          <p:cNvSpPr txBox="1">
            <a:spLocks noGrp="1"/>
          </p:cNvSpPr>
          <p:nvPr>
            <p:ph type="title"/>
          </p:nvPr>
        </p:nvSpPr>
        <p:spPr>
          <a:xfrm>
            <a:off x="457200" y="389250"/>
            <a:ext cx="8229600" cy="77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Shelter Lead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09" name="Google Shape;1109;p131"/>
          <p:cNvSpPr txBox="1">
            <a:spLocks noGrp="1"/>
          </p:cNvSpPr>
          <p:nvPr>
            <p:ph type="body" idx="1"/>
          </p:nvPr>
        </p:nvSpPr>
        <p:spPr>
          <a:xfrm>
            <a:off x="630200" y="1167750"/>
            <a:ext cx="8513700" cy="582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Create &amp; update Site Map- ideally ahead of time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Cat area/ Dog area/ Isolation within each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Oversee set up-drill if possible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Display signage/white boards with ICS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Report numbers to leader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Handle site logistics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▫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olunteer needs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▫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ood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0" name="Google Shape;1110;p131"/>
          <p:cNvPicPr preferRelativeResize="0"/>
          <p:nvPr/>
        </p:nvPicPr>
        <p:blipFill rotWithShape="1">
          <a:blip r:embed="rId3">
            <a:alphaModFix/>
          </a:blip>
          <a:srcRect l="23913" t="28815" r="15561" b="6400"/>
          <a:stretch/>
        </p:blipFill>
        <p:spPr>
          <a:xfrm>
            <a:off x="4263075" y="3336325"/>
            <a:ext cx="4763525" cy="315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2"/>
          <p:cNvSpPr txBox="1">
            <a:spLocks noGrp="1"/>
          </p:cNvSpPr>
          <p:nvPr>
            <p:ph type="title"/>
          </p:nvPr>
        </p:nvSpPr>
        <p:spPr>
          <a:xfrm>
            <a:off x="914400" y="450100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Shelter Volunteers Should Carry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17" name="Google Shape;1117;p132"/>
          <p:cNvSpPr txBox="1">
            <a:spLocks noGrp="1"/>
          </p:cNvSpPr>
          <p:nvPr>
            <p:ph type="body" idx="1"/>
          </p:nvPr>
        </p:nvSpPr>
        <p:spPr>
          <a:xfrm>
            <a:off x="457200" y="1361750"/>
            <a:ext cx="8229600" cy="521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Large slip lead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Small slip lead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Whistle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Diagonal pliers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Poop bags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Ballpoint pen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Sharpie marker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Extra zip ties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Pocket notepad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8" name="Google Shape;1118;p132"/>
          <p:cNvPicPr preferRelativeResize="0"/>
          <p:nvPr/>
        </p:nvPicPr>
        <p:blipFill rotWithShape="1">
          <a:blip r:embed="rId3">
            <a:alphaModFix/>
          </a:blip>
          <a:srcRect t="21893"/>
          <a:stretch/>
        </p:blipFill>
        <p:spPr>
          <a:xfrm>
            <a:off x="3339426" y="1621625"/>
            <a:ext cx="2575043" cy="20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32"/>
          <p:cNvPicPr preferRelativeResize="0"/>
          <p:nvPr/>
        </p:nvPicPr>
        <p:blipFill rotWithShape="1">
          <a:blip r:embed="rId4">
            <a:alphaModFix/>
          </a:blip>
          <a:srcRect l="15690" r="15220"/>
          <a:stretch/>
        </p:blipFill>
        <p:spPr>
          <a:xfrm>
            <a:off x="3516575" y="4054167"/>
            <a:ext cx="2220750" cy="213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7075" y="1516900"/>
            <a:ext cx="2220750" cy="22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32"/>
          <p:cNvPicPr preferRelativeResize="0"/>
          <p:nvPr/>
        </p:nvPicPr>
        <p:blipFill rotWithShape="1">
          <a:blip r:embed="rId6">
            <a:alphaModFix/>
          </a:blip>
          <a:srcRect l="17698" t="16961" r="13029" b="9002"/>
          <a:stretch/>
        </p:blipFill>
        <p:spPr>
          <a:xfrm rot="5400000">
            <a:off x="5633587" y="3996486"/>
            <a:ext cx="2832200" cy="2270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33"/>
          <p:cNvSpPr txBox="1">
            <a:spLocks noGrp="1"/>
          </p:cNvSpPr>
          <p:nvPr>
            <p:ph type="title"/>
          </p:nvPr>
        </p:nvSpPr>
        <p:spPr>
          <a:xfrm>
            <a:off x="457200" y="475425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Is Anyone Still Awake?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28" name="Google Shape;1128;p133"/>
          <p:cNvSpPr txBox="1">
            <a:spLocks noGrp="1"/>
          </p:cNvSpPr>
          <p:nvPr>
            <p:ph type="body" idx="1"/>
          </p:nvPr>
        </p:nvSpPr>
        <p:spPr>
          <a:xfrm>
            <a:off x="457200" y="2249488"/>
            <a:ext cx="8229600" cy="43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9" name="Google Shape;1129;p133"/>
          <p:cNvPicPr preferRelativeResize="0"/>
          <p:nvPr/>
        </p:nvPicPr>
        <p:blipFill rotWithShape="1">
          <a:blip r:embed="rId3">
            <a:alphaModFix/>
          </a:blip>
          <a:srcRect l="8837" r="3396"/>
          <a:stretch/>
        </p:blipFill>
        <p:spPr>
          <a:xfrm>
            <a:off x="457200" y="1646919"/>
            <a:ext cx="8229600" cy="4926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34"/>
          <p:cNvSpPr txBox="1">
            <a:spLocks noGrp="1"/>
          </p:cNvSpPr>
          <p:nvPr>
            <p:ph type="title"/>
          </p:nvPr>
        </p:nvSpPr>
        <p:spPr>
          <a:xfrm>
            <a:off x="863725" y="476675"/>
            <a:ext cx="8097600" cy="913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000"/>
                </a:solidFill>
              </a:rPr>
              <a:t>Companion Animal Shelter - Upcoming Training Opportunities</a:t>
            </a:r>
            <a:endParaRPr sz="3200">
              <a:solidFill>
                <a:srgbClr val="008000"/>
              </a:solidFill>
            </a:endParaRPr>
          </a:p>
        </p:txBody>
      </p:sp>
      <p:sp>
        <p:nvSpPr>
          <p:cNvPr id="1136" name="Google Shape;1136;p134"/>
          <p:cNvSpPr txBox="1">
            <a:spLocks noGrp="1"/>
          </p:cNvSpPr>
          <p:nvPr>
            <p:ph type="body" idx="1"/>
          </p:nvPr>
        </p:nvSpPr>
        <p:spPr>
          <a:xfrm>
            <a:off x="457200" y="1302075"/>
            <a:ext cx="8229600" cy="527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Animal Handling and Vitals -  March 7,2020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Small Animal Shelter Training -  April 4,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Activation Drill - August 22,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134"/>
          <p:cNvPicPr preferRelativeResize="0"/>
          <p:nvPr/>
        </p:nvPicPr>
        <p:blipFill rotWithShape="1">
          <a:blip r:embed="rId3">
            <a:alphaModFix/>
          </a:blip>
          <a:srcRect t="18547" r="6950" b="11222"/>
          <a:stretch/>
        </p:blipFill>
        <p:spPr>
          <a:xfrm>
            <a:off x="1482225" y="3075950"/>
            <a:ext cx="6179550" cy="349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35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35"/>
          <p:cNvSpPr txBox="1">
            <a:spLocks noGrp="1"/>
          </p:cNvSpPr>
          <p:nvPr>
            <p:ph type="subTitle" idx="1"/>
          </p:nvPr>
        </p:nvSpPr>
        <p:spPr>
          <a:xfrm>
            <a:off x="457200" y="3805850"/>
            <a:ext cx="77397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Livestock Shelter Overview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635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145" name="Google Shape;1145;p135"/>
          <p:cNvPicPr preferRelativeResize="0"/>
          <p:nvPr/>
        </p:nvPicPr>
        <p:blipFill rotWithShape="1">
          <a:blip r:embed="rId3">
            <a:alphaModFix/>
          </a:blip>
          <a:srcRect l="420" t="28902" r="-419" b="3929"/>
          <a:stretch/>
        </p:blipFill>
        <p:spPr>
          <a:xfrm>
            <a:off x="790516" y="99322"/>
            <a:ext cx="7406383" cy="3329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136"/>
          <p:cNvSpPr txBox="1">
            <a:spLocks noGrp="1"/>
          </p:cNvSpPr>
          <p:nvPr>
            <p:ph type="title"/>
          </p:nvPr>
        </p:nvSpPr>
        <p:spPr>
          <a:xfrm>
            <a:off x="457200" y="490325"/>
            <a:ext cx="8433000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8000"/>
                </a:solidFill>
              </a:rPr>
              <a:t>Livestock Shelter Mission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51" name="Google Shape;1151;p136"/>
          <p:cNvSpPr txBox="1">
            <a:spLocks noGrp="1"/>
          </p:cNvSpPr>
          <p:nvPr>
            <p:ph type="body" idx="1"/>
          </p:nvPr>
        </p:nvSpPr>
        <p:spPr>
          <a:xfrm>
            <a:off x="457200" y="1302075"/>
            <a:ext cx="8215800" cy="52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7778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To shelter and care for Livestock during a declared evacuation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2" name="Google Shape;1152;p136"/>
          <p:cNvPicPr preferRelativeResize="0"/>
          <p:nvPr/>
        </p:nvPicPr>
        <p:blipFill rotWithShape="1">
          <a:blip r:embed="rId3">
            <a:alphaModFix/>
          </a:blip>
          <a:srcRect t="4356" b="4502"/>
          <a:stretch/>
        </p:blipFill>
        <p:spPr>
          <a:xfrm>
            <a:off x="1241300" y="2266125"/>
            <a:ext cx="6473803" cy="43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37"/>
          <p:cNvSpPr txBox="1">
            <a:spLocks noGrp="1"/>
          </p:cNvSpPr>
          <p:nvPr>
            <p:ph type="title" idx="4294967295"/>
          </p:nvPr>
        </p:nvSpPr>
        <p:spPr>
          <a:xfrm>
            <a:off x="349200" y="466250"/>
            <a:ext cx="84456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Livestock</a:t>
            </a: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 Shelter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58" name="Google Shape;1158;p137"/>
          <p:cNvSpPr txBox="1">
            <a:spLocks noGrp="1"/>
          </p:cNvSpPr>
          <p:nvPr>
            <p:ph type="body" idx="1"/>
          </p:nvPr>
        </p:nvSpPr>
        <p:spPr>
          <a:xfrm>
            <a:off x="349200" y="1423550"/>
            <a:ext cx="8445600" cy="47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livestock</a:t>
            </a: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shelter team is responsible for coordination and management of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Livestock</a:t>
            </a: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sheltering needs at our designated shelterin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g sites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/>
          </a:p>
          <a:p>
            <a:pPr marL="365125" marR="0" lvl="0" indent="-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30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59" name="Google Shape;1159;p137"/>
          <p:cNvPicPr preferRelativeResize="0"/>
          <p:nvPr/>
        </p:nvPicPr>
        <p:blipFill rotWithShape="1">
          <a:blip r:embed="rId3">
            <a:alphaModFix/>
          </a:blip>
          <a:srcRect l="11016" t="5483" b="27392"/>
          <a:stretch/>
        </p:blipFill>
        <p:spPr>
          <a:xfrm>
            <a:off x="349200" y="2987700"/>
            <a:ext cx="5594726" cy="31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37"/>
          <p:cNvPicPr preferRelativeResize="0"/>
          <p:nvPr/>
        </p:nvPicPr>
        <p:blipFill rotWithShape="1">
          <a:blip r:embed="rId4">
            <a:alphaModFix/>
          </a:blip>
          <a:srcRect l="32473"/>
          <a:stretch/>
        </p:blipFill>
        <p:spPr>
          <a:xfrm>
            <a:off x="6115371" y="3429000"/>
            <a:ext cx="2679431" cy="30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38"/>
          <p:cNvSpPr txBox="1">
            <a:spLocks noGrp="1"/>
          </p:cNvSpPr>
          <p:nvPr>
            <p:ph type="title" idx="4294967295"/>
          </p:nvPr>
        </p:nvSpPr>
        <p:spPr>
          <a:xfrm>
            <a:off x="241200" y="460125"/>
            <a:ext cx="844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Livestock</a:t>
            </a: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 Shelter Sites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66" name="Google Shape;1166;p138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3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there are 2 Livestock Shelter sites: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</a:pPr>
            <a:r>
              <a:rPr lang="en-US" sz="2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Napa Valley Horsemen’s Association</a:t>
            </a:r>
            <a:endParaRPr sz="2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</a:pPr>
            <a:r>
              <a:rPr lang="en-US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Foster Road, Napa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</a:pPr>
            <a:r>
              <a:rPr lang="en-US" sz="2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Valley Brook Equestrian Center</a:t>
            </a:r>
            <a:endParaRPr sz="2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■"/>
            </a:pPr>
            <a:r>
              <a:rPr lang="en-US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El Centro Ave, Napa</a:t>
            </a:r>
            <a:endParaRPr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</a:pPr>
            <a:r>
              <a:rPr lang="en-US" sz="2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Up Valley location pending fairground sale</a:t>
            </a:r>
            <a:endParaRPr sz="2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rial"/>
              <a:buChar char="○"/>
            </a:pPr>
            <a:r>
              <a:rPr lang="en-US" sz="2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Ruminant Site in progress - Napa Valley Expo a possibility</a:t>
            </a:r>
            <a:endParaRPr sz="28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1023937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None/>
            </a:pPr>
            <a:endParaRPr sz="2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65125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/>
          </a:p>
          <a:p>
            <a:pPr marL="365125" marR="0" lvl="0" indent="-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30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39"/>
          <p:cNvSpPr txBox="1">
            <a:spLocks noGrp="1"/>
          </p:cNvSpPr>
          <p:nvPr>
            <p:ph type="title" idx="4294967295"/>
          </p:nvPr>
        </p:nvSpPr>
        <p:spPr>
          <a:xfrm>
            <a:off x="349200" y="466250"/>
            <a:ext cx="84456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Livestock</a:t>
            </a: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 Shelter Lead Roles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72" name="Google Shape;1172;p139"/>
          <p:cNvSpPr txBox="1">
            <a:spLocks noGrp="1"/>
          </p:cNvSpPr>
          <p:nvPr>
            <p:ph type="body" idx="1"/>
          </p:nvPr>
        </p:nvSpPr>
        <p:spPr>
          <a:xfrm>
            <a:off x="914400" y="1395950"/>
            <a:ext cx="8229600" cy="51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there are 3 main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livestock</a:t>
            </a: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shelter leadersh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ip </a:t>
            </a: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roles:</a:t>
            </a:r>
            <a:endParaRPr sz="26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2325" lvl="1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Livestock Shelter Lead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279525" lvl="2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Sheila Edginton 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2325" lvl="1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Assistant Shelter Leads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279525" marR="0" lvl="2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Heather Edginton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9525" marR="0" lvl="2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Available </a:t>
            </a:r>
            <a:endParaRPr sz="2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2325" lvl="1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leads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Valleybrook Site -</a:t>
            </a: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Available (x2)</a:t>
            </a:r>
            <a:endParaRPr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en-US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Napa Valley Horsemen’s</a:t>
            </a: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- Available (x2)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Napa Valley Expo- </a:t>
            </a:r>
            <a:r>
              <a:rPr lang="en-US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(x2)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23937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None/>
            </a:pPr>
            <a:endParaRPr sz="2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65125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/>
          </a:p>
          <a:p>
            <a:pPr marL="365125" marR="0" lvl="0" indent="-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30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>
            <a:spLocks noGrp="1"/>
          </p:cNvSpPr>
          <p:nvPr>
            <p:ph type="title"/>
          </p:nvPr>
        </p:nvSpPr>
        <p:spPr>
          <a:xfrm>
            <a:off x="586300" y="456025"/>
            <a:ext cx="7749600" cy="104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Types of Assistance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236" name="Google Shape;236;p32"/>
          <p:cNvSpPr txBox="1">
            <a:spLocks noGrp="1"/>
          </p:cNvSpPr>
          <p:nvPr>
            <p:ph type="body" idx="1"/>
          </p:nvPr>
        </p:nvSpPr>
        <p:spPr>
          <a:xfrm>
            <a:off x="457200" y="1354400"/>
            <a:ext cx="4038600" cy="511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Livestock shelter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SA shelter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Volunteer scheduling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Donation management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Animal Transportation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Communications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Arial"/>
              <a:buChar char="•"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Hotline/Dispatch assist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Arial"/>
              <a:buChar char="•"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Supply delivery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Foster homes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2"/>
          <p:cNvSpPr txBox="1">
            <a:spLocks noGrp="1"/>
          </p:cNvSpPr>
          <p:nvPr>
            <p:ph type="body" idx="2"/>
          </p:nvPr>
        </p:nvSpPr>
        <p:spPr>
          <a:xfrm>
            <a:off x="4648200" y="4364725"/>
            <a:ext cx="2955900" cy="170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200" y="3798800"/>
            <a:ext cx="3783148" cy="28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 rotWithShape="1">
          <a:blip r:embed="rId4">
            <a:alphaModFix/>
          </a:blip>
          <a:srcRect t="24411" b="33674"/>
          <a:stretch/>
        </p:blipFill>
        <p:spPr>
          <a:xfrm>
            <a:off x="4648200" y="1504250"/>
            <a:ext cx="3783149" cy="211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40"/>
          <p:cNvSpPr txBox="1">
            <a:spLocks noGrp="1"/>
          </p:cNvSpPr>
          <p:nvPr>
            <p:ph type="title"/>
          </p:nvPr>
        </p:nvSpPr>
        <p:spPr>
          <a:xfrm>
            <a:off x="457200" y="472525"/>
            <a:ext cx="8229600" cy="68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Livestock Shelter Lead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79" name="Google Shape;1179;p140"/>
          <p:cNvSpPr txBox="1">
            <a:spLocks noGrp="1"/>
          </p:cNvSpPr>
          <p:nvPr>
            <p:ph type="body" idx="1"/>
          </p:nvPr>
        </p:nvSpPr>
        <p:spPr>
          <a:xfrm>
            <a:off x="457200" y="1158400"/>
            <a:ext cx="8229600" cy="5415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Oversees all Shelter Sites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Coordinates with Dispatch on availability of shelter and where to direct evac teams dropping off animals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Reports nightly statistics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Liaise Veterinarians and RVT’s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Maintains Livestock Shelter Equipment Trailer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41"/>
          <p:cNvSpPr txBox="1">
            <a:spLocks noGrp="1"/>
          </p:cNvSpPr>
          <p:nvPr>
            <p:ph type="title" idx="4294967295"/>
          </p:nvPr>
        </p:nvSpPr>
        <p:spPr>
          <a:xfrm>
            <a:off x="241200" y="466250"/>
            <a:ext cx="84456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Assistant Shelter Leads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85" name="Google Shape;1185;p141"/>
          <p:cNvSpPr txBox="1">
            <a:spLocks noGrp="1"/>
          </p:cNvSpPr>
          <p:nvPr>
            <p:ph type="body" idx="1"/>
          </p:nvPr>
        </p:nvSpPr>
        <p:spPr>
          <a:xfrm>
            <a:off x="3160275" y="1250750"/>
            <a:ext cx="6005400" cy="5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assistance</a:t>
            </a:r>
            <a:r>
              <a:rPr lang="en-US" sz="260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Shelter Lead:</a:t>
            </a:r>
            <a:endParaRPr sz="260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Coordinates with Site Leads for needs of volunteers and supplies at each shelter site</a:t>
            </a: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with the Volunteer Lead to supply volunteers when and where needed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Coordinates security guards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 with Safety officer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Lead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6737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None/>
            </a:pP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23937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None/>
            </a:pP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9525" lvl="2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65125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/>
          </a:p>
          <a:p>
            <a:pPr marL="365125" marR="0" lvl="0" indent="-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30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86" name="Google Shape;1186;p141"/>
          <p:cNvPicPr preferRelativeResize="0"/>
          <p:nvPr/>
        </p:nvPicPr>
        <p:blipFill rotWithShape="1">
          <a:blip r:embed="rId3">
            <a:alphaModFix/>
          </a:blip>
          <a:srcRect l="14359" t="12059" r="20638" b="8132"/>
          <a:stretch/>
        </p:blipFill>
        <p:spPr>
          <a:xfrm>
            <a:off x="344925" y="3920500"/>
            <a:ext cx="3168350" cy="259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41"/>
          <p:cNvPicPr preferRelativeResize="0"/>
          <p:nvPr/>
        </p:nvPicPr>
        <p:blipFill rotWithShape="1">
          <a:blip r:embed="rId4">
            <a:alphaModFix/>
          </a:blip>
          <a:srcRect l="6653" t="12800" r="2321"/>
          <a:stretch/>
        </p:blipFill>
        <p:spPr>
          <a:xfrm>
            <a:off x="344925" y="1475444"/>
            <a:ext cx="3168348" cy="2276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42"/>
          <p:cNvSpPr txBox="1">
            <a:spLocks noGrp="1"/>
          </p:cNvSpPr>
          <p:nvPr>
            <p:ph type="title" idx="4294967295"/>
          </p:nvPr>
        </p:nvSpPr>
        <p:spPr>
          <a:xfrm>
            <a:off x="349200" y="417925"/>
            <a:ext cx="84456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Shelter Site Leads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193" name="Google Shape;1193;p142"/>
          <p:cNvSpPr txBox="1">
            <a:spLocks noGrp="1"/>
          </p:cNvSpPr>
          <p:nvPr>
            <p:ph type="body" idx="1"/>
          </p:nvPr>
        </p:nvSpPr>
        <p:spPr>
          <a:xfrm>
            <a:off x="259275" y="1145725"/>
            <a:ext cx="8445600" cy="50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Manage Shelter Sites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There is one appointed Shelter Site Lead for each location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1371600" marR="0" lvl="2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Font typeface="Arial"/>
              <a:buChar char="⚫"/>
            </a:pPr>
            <a:r>
              <a:rPr lang="en-US" sz="20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When only one site is open, then all leads will rotate duties at that site</a:t>
            </a:r>
            <a:r>
              <a:rPr lang="en-US" sz="20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77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Coordinate all Team Members at appointed site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151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Reports to Assistant Leads all needed supplies and statistics daily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5151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778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Set up feed and cleaning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515133"/>
                </a:solidFill>
                <a:latin typeface="Arial"/>
                <a:ea typeface="Arial"/>
                <a:cs typeface="Arial"/>
                <a:sym typeface="Arial"/>
              </a:rPr>
              <a:t>schedules</a:t>
            </a:r>
            <a:endParaRPr sz="2400">
              <a:solidFill>
                <a:srgbClr val="5151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23937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None/>
            </a:pPr>
            <a:endParaRPr sz="22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9525" lvl="2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22325" lvl="1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2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365125" marR="0" lvl="0" indent="-650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/>
          </a:p>
          <a:p>
            <a:pPr marL="365125" marR="0" lvl="0" indent="-650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3000"/>
              <a:buFont typeface="Georgia"/>
              <a:buNone/>
            </a:pPr>
            <a:endParaRPr sz="30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94" name="Google Shape;1194;p142"/>
          <p:cNvPicPr preferRelativeResize="0"/>
          <p:nvPr/>
        </p:nvPicPr>
        <p:blipFill rotWithShape="1">
          <a:blip r:embed="rId3">
            <a:alphaModFix/>
          </a:blip>
          <a:srcRect l="9080" t="27717" r="49663" b="30814"/>
          <a:stretch/>
        </p:blipFill>
        <p:spPr>
          <a:xfrm>
            <a:off x="5113000" y="3977375"/>
            <a:ext cx="3681800" cy="24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5325" y="4787575"/>
            <a:ext cx="2506125" cy="18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43"/>
          <p:cNvSpPr txBox="1">
            <a:spLocks noGrp="1"/>
          </p:cNvSpPr>
          <p:nvPr>
            <p:ph type="title"/>
          </p:nvPr>
        </p:nvSpPr>
        <p:spPr>
          <a:xfrm>
            <a:off x="457200" y="440550"/>
            <a:ext cx="8229600" cy="88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Team Members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202" name="Google Shape;1202;p143"/>
          <p:cNvSpPr txBox="1">
            <a:spLocks noGrp="1"/>
          </p:cNvSpPr>
          <p:nvPr>
            <p:ph type="body" idx="1"/>
          </p:nvPr>
        </p:nvSpPr>
        <p:spPr>
          <a:xfrm>
            <a:off x="332725" y="1213850"/>
            <a:ext cx="8521800" cy="535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May fill more than one of these roles: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Intake Specialists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- Intake (2) , Volunteer Coordinator (1), Procurement (1), Communication (1), Intake Runner (2), Human Needs (1) = Total of 8 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Feed Specialists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- Care Team (1 per 10 horses), Safety Officer (1) = Depends on # of horses (5 to start)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Isolation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Vet Assistant (1), RVT (1), Care Team (2)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Sanitation Specialists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- Safety Officer (1), Traffic Monitors (3), Security (1), Bio-Security (3), Grounds (2) =  Total of 10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ctr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Grand Total of 27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44"/>
          <p:cNvSpPr txBox="1">
            <a:spLocks noGrp="1"/>
          </p:cNvSpPr>
          <p:nvPr>
            <p:ph type="title" idx="4294967295"/>
          </p:nvPr>
        </p:nvSpPr>
        <p:spPr>
          <a:xfrm>
            <a:off x="1153800" y="451150"/>
            <a:ext cx="7752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3400">
                <a:solidFill>
                  <a:srgbClr val="008000"/>
                </a:solidFill>
              </a:rPr>
              <a:t>Nutrition and Biosecurity</a:t>
            </a:r>
            <a:endParaRPr sz="3400">
              <a:solidFill>
                <a:srgbClr val="008000"/>
              </a:solidFill>
            </a:endParaRPr>
          </a:p>
        </p:txBody>
      </p:sp>
      <p:sp>
        <p:nvSpPr>
          <p:cNvPr id="1208" name="Google Shape;1208;p144"/>
          <p:cNvSpPr txBox="1">
            <a:spLocks noGrp="1"/>
          </p:cNvSpPr>
          <p:nvPr>
            <p:ph type="body" idx="1"/>
          </p:nvPr>
        </p:nvSpPr>
        <p:spPr>
          <a:xfrm>
            <a:off x="457200" y="1117850"/>
            <a:ext cx="8229600" cy="50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293687" algn="l" rtl="0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To reduce gut irritation from new feed: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77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Partial feed initially, own hay if possible, wean up.  Default to grass hay if diet unknown.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Biosecurity requires organization and diligence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1" indent="-277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Reduce Exposure: Horse to Horse; Human to Horse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1" indent="-277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Disinfection of Shoes, Stalls and Equipment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1" indent="-2778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Isolation Unit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777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8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09" name="Google Shape;1209;p144"/>
          <p:cNvPicPr preferRelativeResize="0"/>
          <p:nvPr/>
        </p:nvPicPr>
        <p:blipFill rotWithShape="1">
          <a:blip r:embed="rId3">
            <a:alphaModFix/>
          </a:blip>
          <a:srcRect l="14146" t="22636" r="8424" b="10492"/>
          <a:stretch/>
        </p:blipFill>
        <p:spPr>
          <a:xfrm>
            <a:off x="457200" y="4544775"/>
            <a:ext cx="3126950" cy="202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Google Shape;1210;p144"/>
          <p:cNvPicPr preferRelativeResize="0"/>
          <p:nvPr/>
        </p:nvPicPr>
        <p:blipFill rotWithShape="1">
          <a:blip r:embed="rId4">
            <a:alphaModFix/>
          </a:blip>
          <a:srcRect r="14030"/>
          <a:stretch/>
        </p:blipFill>
        <p:spPr>
          <a:xfrm>
            <a:off x="3838175" y="4515175"/>
            <a:ext cx="2688323" cy="208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44"/>
          <p:cNvPicPr preferRelativeResize="0"/>
          <p:nvPr/>
        </p:nvPicPr>
        <p:blipFill rotWithShape="1">
          <a:blip r:embed="rId5">
            <a:alphaModFix/>
          </a:blip>
          <a:srcRect l="35726" t="5891" r="19897"/>
          <a:stretch/>
        </p:blipFill>
        <p:spPr>
          <a:xfrm>
            <a:off x="6780525" y="3903400"/>
            <a:ext cx="1906276" cy="269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45"/>
          <p:cNvSpPr txBox="1">
            <a:spLocks noGrp="1"/>
          </p:cNvSpPr>
          <p:nvPr>
            <p:ph type="title" idx="4294967295"/>
          </p:nvPr>
        </p:nvSpPr>
        <p:spPr>
          <a:xfrm>
            <a:off x="787150" y="667874"/>
            <a:ext cx="82296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br>
              <a:rPr lang="en-US" sz="3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3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36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Interested in working with the </a:t>
            </a:r>
            <a:r>
              <a:rPr lang="en-US" sz="3600">
                <a:solidFill>
                  <a:srgbClr val="008000"/>
                </a:solidFill>
              </a:rPr>
              <a:t>Livestock</a:t>
            </a:r>
            <a:r>
              <a:rPr lang="en-US" sz="36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 Sheltering Team?</a:t>
            </a:r>
            <a:br>
              <a:rPr lang="en-US" sz="3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/>
          </a:p>
        </p:txBody>
      </p:sp>
      <p:pic>
        <p:nvPicPr>
          <p:cNvPr id="1217" name="Google Shape;1217;p145"/>
          <p:cNvPicPr preferRelativeResize="0"/>
          <p:nvPr/>
        </p:nvPicPr>
        <p:blipFill rotWithShape="1">
          <a:blip r:embed="rId3">
            <a:alphaModFix/>
          </a:blip>
          <a:srcRect t="5967" b="6397"/>
          <a:stretch/>
        </p:blipFill>
        <p:spPr>
          <a:xfrm>
            <a:off x="787150" y="1897825"/>
            <a:ext cx="7569700" cy="441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46"/>
          <p:cNvSpPr txBox="1">
            <a:spLocks noGrp="1"/>
          </p:cNvSpPr>
          <p:nvPr>
            <p:ph type="title" idx="4294967295"/>
          </p:nvPr>
        </p:nvSpPr>
        <p:spPr>
          <a:xfrm>
            <a:off x="740000" y="437825"/>
            <a:ext cx="8229600" cy="10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3200">
                <a:solidFill>
                  <a:srgbClr val="008000"/>
                </a:solidFill>
              </a:rPr>
              <a:t>Livestock Shelter - Upcoming Training</a:t>
            </a:r>
            <a:endParaRPr sz="3200">
              <a:solidFill>
                <a:srgbClr val="008000"/>
              </a:solidFill>
            </a:endParaRPr>
          </a:p>
        </p:txBody>
      </p:sp>
      <p:sp>
        <p:nvSpPr>
          <p:cNvPr id="1223" name="Google Shape;1223;p146"/>
          <p:cNvSpPr txBox="1">
            <a:spLocks noGrp="1"/>
          </p:cNvSpPr>
          <p:nvPr>
            <p:ph type="body" idx="1"/>
          </p:nvPr>
        </p:nvSpPr>
        <p:spPr>
          <a:xfrm>
            <a:off x="457200" y="1337425"/>
            <a:ext cx="8229600" cy="48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Safe Handling and Vitals - March 7,2020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Livestock Shelter Training - July 11,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Activation Drill - August 22,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4" name="Google Shape;1224;p146" descr="A group of people in a park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 r="7063"/>
          <a:stretch/>
        </p:blipFill>
        <p:spPr>
          <a:xfrm>
            <a:off x="262725" y="3105175"/>
            <a:ext cx="4016424" cy="32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46" descr="A person petting a horse &#10; 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5567" y="3105175"/>
            <a:ext cx="4321856" cy="32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47"/>
          <p:cNvSpPr txBox="1">
            <a:spLocks noGrp="1"/>
          </p:cNvSpPr>
          <p:nvPr>
            <p:ph type="title"/>
          </p:nvPr>
        </p:nvSpPr>
        <p:spPr>
          <a:xfrm>
            <a:off x="2987700" y="419000"/>
            <a:ext cx="3168600" cy="90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Questions?</a:t>
            </a:r>
            <a:endParaRPr>
              <a:solidFill>
                <a:srgbClr val="008000"/>
              </a:solidFill>
            </a:endParaRPr>
          </a:p>
        </p:txBody>
      </p:sp>
      <p:pic>
        <p:nvPicPr>
          <p:cNvPr id="1232" name="Google Shape;1232;p147"/>
          <p:cNvPicPr preferRelativeResize="0"/>
          <p:nvPr/>
        </p:nvPicPr>
        <p:blipFill rotWithShape="1">
          <a:blip r:embed="rId3">
            <a:alphaModFix/>
          </a:blip>
          <a:srcRect b="8517"/>
          <a:stretch/>
        </p:blipFill>
        <p:spPr>
          <a:xfrm>
            <a:off x="718900" y="1324700"/>
            <a:ext cx="3611475" cy="50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147"/>
          <p:cNvPicPr preferRelativeResize="0"/>
          <p:nvPr/>
        </p:nvPicPr>
        <p:blipFill rotWithShape="1">
          <a:blip r:embed="rId4">
            <a:alphaModFix/>
          </a:blip>
          <a:srcRect l="10824" t="10876" r="10620" b="3005"/>
          <a:stretch/>
        </p:blipFill>
        <p:spPr>
          <a:xfrm>
            <a:off x="4874876" y="1324700"/>
            <a:ext cx="3428049" cy="500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457200" y="400500"/>
            <a:ext cx="8229600" cy="88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County Updates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457200" y="1287900"/>
            <a:ext cx="8350800" cy="548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Post Oct. 2017 recommendations incorporated into County Emergency Action Plan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Signed MOU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Integrated with County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Communications and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Dispatch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Acquired shelter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equipment to set up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rapidly in designated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and non-designated sites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Background checks</a:t>
            </a: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266700" algn="l" rtl="0">
              <a:spcBef>
                <a:spcPts val="0"/>
              </a:spcBef>
              <a:spcAft>
                <a:spcPts val="0"/>
              </a:spcAft>
              <a:buSzPts val="600"/>
              <a:buFont typeface="Arial"/>
              <a:buChar char="•"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Badges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3"/>
          <p:cNvSpPr txBox="1">
            <a:spLocks noGrp="1"/>
          </p:cNvSpPr>
          <p:nvPr>
            <p:ph type="body" idx="2"/>
          </p:nvPr>
        </p:nvSpPr>
        <p:spPr>
          <a:xfrm>
            <a:off x="4648200" y="3233850"/>
            <a:ext cx="4038600" cy="215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3"/>
          <p:cNvPicPr preferRelativeResize="0"/>
          <p:nvPr/>
        </p:nvPicPr>
        <p:blipFill rotWithShape="1">
          <a:blip r:embed="rId3">
            <a:alphaModFix/>
          </a:blip>
          <a:srcRect l="10403" t="15533" r="10363"/>
          <a:stretch/>
        </p:blipFill>
        <p:spPr>
          <a:xfrm>
            <a:off x="4467475" y="2203887"/>
            <a:ext cx="4572001" cy="365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150" y="4072626"/>
            <a:ext cx="2570350" cy="270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1875" y="4472625"/>
            <a:ext cx="3066950" cy="212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200" y="1085100"/>
            <a:ext cx="2273501" cy="2909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" y="1270800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35"/>
          <p:cNvCxnSpPr>
            <a:stCxn id="267" idx="6"/>
          </p:cNvCxnSpPr>
          <p:nvPr/>
        </p:nvCxnSpPr>
        <p:spPr>
          <a:xfrm>
            <a:off x="2243735" y="3739615"/>
            <a:ext cx="528000" cy="7734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8" name="Google Shape;268;p35"/>
          <p:cNvCxnSpPr>
            <a:stCxn id="267" idx="6"/>
          </p:cNvCxnSpPr>
          <p:nvPr/>
        </p:nvCxnSpPr>
        <p:spPr>
          <a:xfrm rot="10800000" flipH="1">
            <a:off x="2243735" y="2079115"/>
            <a:ext cx="528000" cy="16605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9" name="Google Shape;269;p35"/>
          <p:cNvGrpSpPr/>
          <p:nvPr/>
        </p:nvGrpSpPr>
        <p:grpSpPr>
          <a:xfrm>
            <a:off x="384100" y="3209625"/>
            <a:ext cx="1859634" cy="1078992"/>
            <a:chOff x="288901" y="2412153"/>
            <a:chExt cx="1236130" cy="319200"/>
          </a:xfrm>
        </p:grpSpPr>
        <p:sp>
          <p:nvSpPr>
            <p:cNvPr id="270" name="Google Shape;270;p35"/>
            <p:cNvSpPr/>
            <p:nvPr/>
          </p:nvSpPr>
          <p:spPr>
            <a:xfrm>
              <a:off x="288901" y="2412153"/>
              <a:ext cx="9936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Disaster Service Worker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1409231" y="2531890"/>
              <a:ext cx="115800" cy="74100"/>
            </a:xfrm>
            <a:prstGeom prst="ellipse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8000"/>
                </a:solidFill>
              </a:endParaRPr>
            </a:p>
          </p:txBody>
        </p:sp>
      </p:grpSp>
      <p:cxnSp>
        <p:nvCxnSpPr>
          <p:cNvPr id="271" name="Google Shape;271;p35"/>
          <p:cNvCxnSpPr/>
          <p:nvPr/>
        </p:nvCxnSpPr>
        <p:spPr>
          <a:xfrm>
            <a:off x="2771625" y="4755600"/>
            <a:ext cx="888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35"/>
          <p:cNvCxnSpPr>
            <a:endCxn id="273" idx="1"/>
          </p:cNvCxnSpPr>
          <p:nvPr/>
        </p:nvCxnSpPr>
        <p:spPr>
          <a:xfrm rot="-5400000" flipH="1">
            <a:off x="2611475" y="4607050"/>
            <a:ext cx="1296300" cy="9705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74" name="Google Shape;274;p35"/>
          <p:cNvGrpSpPr/>
          <p:nvPr/>
        </p:nvGrpSpPr>
        <p:grpSpPr>
          <a:xfrm>
            <a:off x="3555288" y="4387500"/>
            <a:ext cx="2248888" cy="675000"/>
            <a:chOff x="5668788" y="3398850"/>
            <a:chExt cx="2248888" cy="675000"/>
          </a:xfrm>
        </p:grpSpPr>
        <p:sp>
          <p:nvSpPr>
            <p:cNvPr id="275" name="Google Shape;275;p35"/>
            <p:cNvSpPr/>
            <p:nvPr/>
          </p:nvSpPr>
          <p:spPr>
            <a:xfrm>
              <a:off x="5863575" y="3398850"/>
              <a:ext cx="2054100" cy="675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Small Animal Shelter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5668788" y="3649350"/>
              <a:ext cx="174000" cy="174000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5"/>
          <p:cNvGrpSpPr/>
          <p:nvPr/>
        </p:nvGrpSpPr>
        <p:grpSpPr>
          <a:xfrm>
            <a:off x="3560188" y="5402950"/>
            <a:ext cx="2044388" cy="675000"/>
            <a:chOff x="5668788" y="4160850"/>
            <a:chExt cx="2044388" cy="675000"/>
          </a:xfrm>
        </p:grpSpPr>
        <p:sp>
          <p:nvSpPr>
            <p:cNvPr id="273" name="Google Shape;273;p35"/>
            <p:cNvSpPr/>
            <p:nvPr/>
          </p:nvSpPr>
          <p:spPr>
            <a:xfrm>
              <a:off x="5853475" y="4160850"/>
              <a:ext cx="1859700" cy="675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Animal SAR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5668788" y="4411350"/>
              <a:ext cx="174000" cy="174000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79" name="Google Shape;279;p35"/>
          <p:cNvCxnSpPr>
            <a:endCxn id="280" idx="2"/>
          </p:cNvCxnSpPr>
          <p:nvPr/>
        </p:nvCxnSpPr>
        <p:spPr>
          <a:xfrm>
            <a:off x="6209884" y="3394000"/>
            <a:ext cx="660900" cy="5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Google Shape;281;p35"/>
          <p:cNvCxnSpPr>
            <a:stCxn id="273" idx="3"/>
            <a:endCxn id="282" idx="2"/>
          </p:cNvCxnSpPr>
          <p:nvPr/>
        </p:nvCxnSpPr>
        <p:spPr>
          <a:xfrm rot="10800000" flipH="1">
            <a:off x="5604575" y="4595350"/>
            <a:ext cx="1266300" cy="1145100"/>
          </a:xfrm>
          <a:prstGeom prst="bentConnector3">
            <a:avLst>
              <a:gd name="adj1" fmla="val 4677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3" name="Google Shape;283;p35"/>
          <p:cNvGrpSpPr/>
          <p:nvPr/>
        </p:nvGrpSpPr>
        <p:grpSpPr>
          <a:xfrm>
            <a:off x="6870784" y="2943438"/>
            <a:ext cx="2140993" cy="971100"/>
            <a:chOff x="7535013" y="951488"/>
            <a:chExt cx="2228113" cy="971100"/>
          </a:xfrm>
        </p:grpSpPr>
        <p:sp>
          <p:nvSpPr>
            <p:cNvPr id="284" name="Google Shape;284;p35"/>
            <p:cNvSpPr/>
            <p:nvPr/>
          </p:nvSpPr>
          <p:spPr>
            <a:xfrm>
              <a:off x="7709025" y="951488"/>
              <a:ext cx="2054100" cy="9711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Pilot/Supply Car Driver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35"/>
          <p:cNvGrpSpPr/>
          <p:nvPr/>
        </p:nvGrpSpPr>
        <p:grpSpPr>
          <a:xfrm>
            <a:off x="6870913" y="3978675"/>
            <a:ext cx="2075263" cy="1233600"/>
            <a:chOff x="7612813" y="2446825"/>
            <a:chExt cx="2075263" cy="1233600"/>
          </a:xfrm>
        </p:grpSpPr>
        <p:sp>
          <p:nvSpPr>
            <p:cNvPr id="286" name="Google Shape;286;p35"/>
            <p:cNvSpPr/>
            <p:nvPr/>
          </p:nvSpPr>
          <p:spPr>
            <a:xfrm>
              <a:off x="7828375" y="2446825"/>
              <a:ext cx="1859700" cy="12336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SIP, Animal Handler, Scribe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7612813" y="2976625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35"/>
          <p:cNvGrpSpPr/>
          <p:nvPr/>
        </p:nvGrpSpPr>
        <p:grpSpPr>
          <a:xfrm>
            <a:off x="3534600" y="3300650"/>
            <a:ext cx="2314950" cy="746400"/>
            <a:chOff x="5579763" y="2609288"/>
            <a:chExt cx="2314950" cy="746400"/>
          </a:xfrm>
        </p:grpSpPr>
        <p:sp>
          <p:nvSpPr>
            <p:cNvPr id="288" name="Google Shape;288;p35"/>
            <p:cNvSpPr/>
            <p:nvPr/>
          </p:nvSpPr>
          <p:spPr>
            <a:xfrm>
              <a:off x="5753612" y="2609288"/>
              <a:ext cx="2141100" cy="7464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Livestock Shelter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5579763" y="2895463"/>
              <a:ext cx="174000" cy="174000"/>
            </a:xfrm>
            <a:prstGeom prst="ellipse">
              <a:avLst/>
            </a:pr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0" name="Google Shape;290;p35"/>
          <p:cNvCxnSpPr>
            <a:endCxn id="289" idx="3"/>
          </p:cNvCxnSpPr>
          <p:nvPr/>
        </p:nvCxnSpPr>
        <p:spPr>
          <a:xfrm rot="10800000" flipH="1">
            <a:off x="2787282" y="3735343"/>
            <a:ext cx="772800" cy="8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35"/>
          <p:cNvCxnSpPr>
            <a:endCxn id="292" idx="2"/>
          </p:cNvCxnSpPr>
          <p:nvPr/>
        </p:nvCxnSpPr>
        <p:spPr>
          <a:xfrm>
            <a:off x="2771620" y="2463600"/>
            <a:ext cx="804300" cy="3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35"/>
          <p:cNvSpPr/>
          <p:nvPr/>
        </p:nvSpPr>
        <p:spPr>
          <a:xfrm>
            <a:off x="3749925" y="2094300"/>
            <a:ext cx="1859400" cy="74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00"/>
                </a:solidFill>
              </a:rPr>
              <a:t>Dispatch &amp; Comms</a:t>
            </a:r>
            <a:endParaRPr sz="2400">
              <a:solidFill>
                <a:srgbClr val="008000"/>
              </a:solidFill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3575920" y="2380500"/>
            <a:ext cx="174000" cy="1740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5"/>
          <p:cNvSpPr/>
          <p:nvPr/>
        </p:nvSpPr>
        <p:spPr>
          <a:xfrm>
            <a:off x="3749925" y="1228175"/>
            <a:ext cx="1859400" cy="55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00"/>
                </a:solidFill>
              </a:rPr>
              <a:t>Leadership</a:t>
            </a:r>
            <a:endParaRPr sz="2400">
              <a:solidFill>
                <a:srgbClr val="008000"/>
              </a:solidFill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3575913" y="1419725"/>
            <a:ext cx="174000" cy="1740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6" name="Google Shape;296;p35"/>
          <p:cNvCxnSpPr>
            <a:endCxn id="295" idx="2"/>
          </p:cNvCxnSpPr>
          <p:nvPr/>
        </p:nvCxnSpPr>
        <p:spPr>
          <a:xfrm rot="10800000" flipH="1">
            <a:off x="2787213" y="1506725"/>
            <a:ext cx="788700" cy="591000"/>
          </a:xfrm>
          <a:prstGeom prst="bentConnector3">
            <a:avLst>
              <a:gd name="adj1" fmla="val -1634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7" name="Google Shape;297;p35"/>
          <p:cNvCxnSpPr>
            <a:endCxn id="298" idx="1"/>
          </p:cNvCxnSpPr>
          <p:nvPr/>
        </p:nvCxnSpPr>
        <p:spPr>
          <a:xfrm>
            <a:off x="6204675" y="5740450"/>
            <a:ext cx="817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99" name="Google Shape;299;p35"/>
          <p:cNvGrpSpPr/>
          <p:nvPr/>
        </p:nvGrpSpPr>
        <p:grpSpPr>
          <a:xfrm>
            <a:off x="6870795" y="5402950"/>
            <a:ext cx="1740353" cy="675000"/>
            <a:chOff x="7560496" y="3458863"/>
            <a:chExt cx="1996505" cy="675000"/>
          </a:xfrm>
        </p:grpSpPr>
        <p:sp>
          <p:nvSpPr>
            <p:cNvPr id="298" name="Google Shape;298;p35"/>
            <p:cNvSpPr/>
            <p:nvPr/>
          </p:nvSpPr>
          <p:spPr>
            <a:xfrm>
              <a:off x="7734501" y="3458863"/>
              <a:ext cx="1822500" cy="675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</a:rPr>
                <a:t>Radio Operator</a:t>
              </a:r>
              <a:endParaRPr sz="2400">
                <a:solidFill>
                  <a:srgbClr val="008000"/>
                </a:solidFill>
              </a:endParaRPr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7560496" y="36763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35"/>
          <p:cNvGrpSpPr/>
          <p:nvPr/>
        </p:nvGrpSpPr>
        <p:grpSpPr>
          <a:xfrm>
            <a:off x="6870824" y="2094297"/>
            <a:ext cx="1740265" cy="485216"/>
            <a:chOff x="7535016" y="485550"/>
            <a:chExt cx="1356297" cy="319200"/>
          </a:xfrm>
        </p:grpSpPr>
        <p:sp>
          <p:nvSpPr>
            <p:cNvPr id="302" name="Google Shape;302;p35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8000"/>
                  </a:solidFill>
                  <a:latin typeface="Roboto"/>
                  <a:ea typeface="Roboto"/>
                  <a:cs typeface="Roboto"/>
                  <a:sym typeface="Roboto"/>
                </a:rPr>
                <a:t>Trailer Operator</a:t>
              </a:r>
              <a:endParaRPr sz="2400">
                <a:solidFill>
                  <a:srgbClr val="008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7535016" y="617682"/>
              <a:ext cx="135600" cy="1146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04" name="Google Shape;304;p35"/>
          <p:cNvCxnSpPr>
            <a:endCxn id="303" idx="2"/>
          </p:cNvCxnSpPr>
          <p:nvPr/>
        </p:nvCxnSpPr>
        <p:spPr>
          <a:xfrm rot="-5400000">
            <a:off x="5431574" y="3147403"/>
            <a:ext cx="2204400" cy="6741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" name="Google Shape;305;p35"/>
          <p:cNvSpPr txBox="1"/>
          <p:nvPr/>
        </p:nvSpPr>
        <p:spPr>
          <a:xfrm>
            <a:off x="2789400" y="494000"/>
            <a:ext cx="2746200" cy="5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2							</a:t>
            </a:r>
            <a:endParaRPr sz="3000"/>
          </a:p>
        </p:txBody>
      </p:sp>
      <p:sp>
        <p:nvSpPr>
          <p:cNvPr id="306" name="Google Shape;306;p35"/>
          <p:cNvSpPr txBox="1"/>
          <p:nvPr/>
        </p:nvSpPr>
        <p:spPr>
          <a:xfrm>
            <a:off x="384100" y="2294375"/>
            <a:ext cx="17403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     1</a:t>
            </a:r>
            <a:endParaRPr sz="3000"/>
          </a:p>
        </p:txBody>
      </p:sp>
      <p:sp>
        <p:nvSpPr>
          <p:cNvPr id="307" name="Google Shape;307;p35"/>
          <p:cNvSpPr txBox="1"/>
          <p:nvPr/>
        </p:nvSpPr>
        <p:spPr>
          <a:xfrm>
            <a:off x="6196225" y="1151225"/>
            <a:ext cx="23151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3</a:t>
            </a:r>
            <a:endParaRPr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>
            <a:spLocks noGrp="1"/>
          </p:cNvSpPr>
          <p:nvPr>
            <p:ph type="title"/>
          </p:nvPr>
        </p:nvSpPr>
        <p:spPr>
          <a:xfrm>
            <a:off x="1096800" y="382000"/>
            <a:ext cx="8047200" cy="90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8000"/>
                </a:solidFill>
              </a:rPr>
              <a:t>Certified Animal Disaster Service Worker</a:t>
            </a:r>
            <a:endParaRPr sz="3200">
              <a:solidFill>
                <a:srgbClr val="008000"/>
              </a:solidFill>
            </a:endParaRPr>
          </a:p>
        </p:txBody>
      </p:sp>
      <p:sp>
        <p:nvSpPr>
          <p:cNvPr id="314" name="Google Shape;314;p36"/>
          <p:cNvSpPr txBox="1">
            <a:spLocks noGrp="1"/>
          </p:cNvSpPr>
          <p:nvPr>
            <p:ph type="body" idx="1"/>
          </p:nvPr>
        </p:nvSpPr>
        <p:spPr>
          <a:xfrm>
            <a:off x="457200" y="1289200"/>
            <a:ext cx="8229600" cy="5284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Napa CART Volunteer Training in Animal Disaster Response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Signed Napa CART Volunteer Liability Release Form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CERT training certification: </a:t>
            </a:r>
            <a:r>
              <a:rPr lang="en-US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www.countyofnapa.org/2478/Training-Opportunities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FEMA Online Courses:</a:t>
            </a:r>
            <a:r>
              <a:rPr lang="en-US" sz="2200">
                <a:solidFill>
                  <a:srgbClr val="5151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training.fema.gov/is/crslist.aspx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▫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FEMA IS-100 - Intro to Incident Command System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▫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FEMA IS-200 - ICS for Single Resources and Initial Action Incidents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Background Check - Sterling Volunteers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Upon completion of any of the above or any other pertinent training, email certificates to </a:t>
            </a:r>
            <a:r>
              <a:rPr lang="en-US" sz="2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volunteer@napacart.org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>
            <a:spLocks noGrp="1"/>
          </p:cNvSpPr>
          <p:nvPr>
            <p:ph type="title" idx="4294967295"/>
          </p:nvPr>
        </p:nvSpPr>
        <p:spPr>
          <a:xfrm>
            <a:off x="457200" y="456025"/>
            <a:ext cx="82296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en-US" sz="3600" b="1" i="0" u="none" strike="noStrike" cap="none">
                <a:solidFill>
                  <a:srgbClr val="008000"/>
                </a:solidFill>
              </a:rPr>
              <a:t>CERT Training</a:t>
            </a:r>
            <a:r>
              <a:rPr lang="en-US" sz="36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320" name="Google Shape;320;p37"/>
          <p:cNvSpPr txBox="1">
            <a:spLocks noGrp="1"/>
          </p:cNvSpPr>
          <p:nvPr>
            <p:ph type="body" idx="1"/>
          </p:nvPr>
        </p:nvSpPr>
        <p:spPr>
          <a:xfrm>
            <a:off x="457200" y="1166700"/>
            <a:ext cx="8277300" cy="52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Emergency R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esponse </a:t>
            </a: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(CERT) teaches disaster response skills, light search and rescue, team organization, personal preparedness and disaster medical operations </a:t>
            </a:r>
            <a:endParaRPr sz="24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Napa CART is animal equivalent of CERT - CARTs include CERT activities with a focus on animals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37" descr="CERT training: safely extricating a mannequin from a collapsed structure"/>
          <p:cNvPicPr preferRelativeResize="0"/>
          <p:nvPr/>
        </p:nvPicPr>
        <p:blipFill rotWithShape="1">
          <a:blip r:embed="rId3">
            <a:alphaModFix/>
          </a:blip>
          <a:srcRect t="7484"/>
          <a:stretch/>
        </p:blipFill>
        <p:spPr>
          <a:xfrm>
            <a:off x="465925" y="3917554"/>
            <a:ext cx="3848925" cy="267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7" descr="A graduating CERT class"/>
          <p:cNvPicPr preferRelativeResize="0"/>
          <p:nvPr/>
        </p:nvPicPr>
        <p:blipFill rotWithShape="1">
          <a:blip r:embed="rId4">
            <a:alphaModFix/>
          </a:blip>
          <a:srcRect l="16670" t="25554" r="5828" b="11409"/>
          <a:stretch/>
        </p:blipFill>
        <p:spPr>
          <a:xfrm>
            <a:off x="4572000" y="3917550"/>
            <a:ext cx="4378119" cy="267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"/>
          <p:cNvSpPr txBox="1">
            <a:spLocks noGrp="1"/>
          </p:cNvSpPr>
          <p:nvPr>
            <p:ph type="title"/>
          </p:nvPr>
        </p:nvSpPr>
        <p:spPr>
          <a:xfrm>
            <a:off x="1163150" y="440100"/>
            <a:ext cx="6601800" cy="69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Leadership Roles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329" name="Google Shape;329;p38"/>
          <p:cNvSpPr txBox="1">
            <a:spLocks noGrp="1"/>
          </p:cNvSpPr>
          <p:nvPr>
            <p:ph type="body" idx="1"/>
          </p:nvPr>
        </p:nvSpPr>
        <p:spPr>
          <a:xfrm>
            <a:off x="457200" y="1139925"/>
            <a:ext cx="8229600" cy="543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ctr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FEMA IS-700.b Online Course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ctr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FEMA IS-800.c Online Course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" name="Google Shape;330;p38"/>
          <p:cNvPicPr preferRelativeResize="0"/>
          <p:nvPr/>
        </p:nvPicPr>
        <p:blipFill rotWithShape="1">
          <a:blip r:embed="rId3">
            <a:alphaModFix/>
          </a:blip>
          <a:srcRect l="18207" t="17844"/>
          <a:stretch/>
        </p:blipFill>
        <p:spPr>
          <a:xfrm>
            <a:off x="1378925" y="2298475"/>
            <a:ext cx="6386150" cy="427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457200" y="418325"/>
            <a:ext cx="8229600" cy="91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Dispatch &amp; Communications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337" name="Google Shape;337;p39"/>
          <p:cNvSpPr txBox="1">
            <a:spLocks noGrp="1"/>
          </p:cNvSpPr>
          <p:nvPr>
            <p:ph type="body" idx="1"/>
          </p:nvPr>
        </p:nvSpPr>
        <p:spPr>
          <a:xfrm>
            <a:off x="457200" y="1337525"/>
            <a:ext cx="8229600" cy="523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Dispatch Training - June 6,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Communications Training - August 1, 2020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FEMA IS-144 Online Course (recommended)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39"/>
          <p:cNvPicPr preferRelativeResize="0"/>
          <p:nvPr/>
        </p:nvPicPr>
        <p:blipFill rotWithShape="1">
          <a:blip r:embed="rId3">
            <a:alphaModFix/>
          </a:blip>
          <a:srcRect t="2506" b="23974"/>
          <a:stretch/>
        </p:blipFill>
        <p:spPr>
          <a:xfrm>
            <a:off x="972737" y="2963550"/>
            <a:ext cx="7198525" cy="35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563800" y="442300"/>
            <a:ext cx="8390700" cy="1807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Preparedness Training ● Emergency Response ● Recovery &amp; Support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Our Mission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457200" y="2249488"/>
            <a:ext cx="8229600" cy="43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Educate the public on the animal component of disaster preparedness, response and recovery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Assist Emergency Services in sheltering, evacuation and care of animals during a disaster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Provide ongoing training in the animal component of emergency and disaster response to first responders and community volunteers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Create a reserve of Disaster Service Workers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0"/>
          <p:cNvSpPr txBox="1">
            <a:spLocks noGrp="1"/>
          </p:cNvSpPr>
          <p:nvPr>
            <p:ph type="title"/>
          </p:nvPr>
        </p:nvSpPr>
        <p:spPr>
          <a:xfrm>
            <a:off x="1154850" y="430225"/>
            <a:ext cx="7888500" cy="8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Livestock Sheltering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345" name="Google Shape;345;p40"/>
          <p:cNvSpPr txBox="1">
            <a:spLocks noGrp="1"/>
          </p:cNvSpPr>
          <p:nvPr>
            <p:ph type="body" idx="1"/>
          </p:nvPr>
        </p:nvSpPr>
        <p:spPr>
          <a:xfrm>
            <a:off x="2839125" y="1254925"/>
            <a:ext cx="6067200" cy="531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Administrative and physical roles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10+ years horse/LA experience and ability to take vitals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Proof of animal handling ability and interview with Team Leads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Current Tetanus and Rabies vaccination highly recommended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Livestock Sheltering - July 11,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▫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Safe loading demonstration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Safe Animal Handling and Vitals - March 7,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40"/>
          <p:cNvPicPr preferRelativeResize="0"/>
          <p:nvPr/>
        </p:nvPicPr>
        <p:blipFill rotWithShape="1">
          <a:blip r:embed="rId3">
            <a:alphaModFix/>
          </a:blip>
          <a:srcRect l="21593"/>
          <a:stretch/>
        </p:blipFill>
        <p:spPr>
          <a:xfrm>
            <a:off x="338299" y="1343775"/>
            <a:ext cx="2622674" cy="250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0"/>
          <p:cNvPicPr preferRelativeResize="0"/>
          <p:nvPr/>
        </p:nvPicPr>
        <p:blipFill rotWithShape="1">
          <a:blip r:embed="rId4">
            <a:alphaModFix/>
          </a:blip>
          <a:srcRect l="6997" r="10090"/>
          <a:stretch/>
        </p:blipFill>
        <p:spPr>
          <a:xfrm>
            <a:off x="338300" y="4004850"/>
            <a:ext cx="2622675" cy="237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>
            <a:spLocks noGrp="1"/>
          </p:cNvSpPr>
          <p:nvPr>
            <p:ph type="title"/>
          </p:nvPr>
        </p:nvSpPr>
        <p:spPr>
          <a:xfrm>
            <a:off x="985475" y="466725"/>
            <a:ext cx="75489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Small Animal Sheltering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354" name="Google Shape;354;p41"/>
          <p:cNvSpPr txBox="1">
            <a:spLocks noGrp="1"/>
          </p:cNvSpPr>
          <p:nvPr>
            <p:ph type="body" idx="1"/>
          </p:nvPr>
        </p:nvSpPr>
        <p:spPr>
          <a:xfrm>
            <a:off x="391350" y="1621325"/>
            <a:ext cx="5520000" cy="4940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Administrative and physical roles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Proof of animal handling ability and interview with Team Leads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Current Tetanus and Rabies vaccination highly recommended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Small Animal Sheltering - April 4,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Safe Animal Handling and Vitals - March 7,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41"/>
          <p:cNvPicPr preferRelativeResize="0"/>
          <p:nvPr/>
        </p:nvPicPr>
        <p:blipFill rotWithShape="1">
          <a:blip r:embed="rId3">
            <a:alphaModFix/>
          </a:blip>
          <a:srcRect l="10751" t="3947" r="6991"/>
          <a:stretch/>
        </p:blipFill>
        <p:spPr>
          <a:xfrm>
            <a:off x="5829300" y="1621337"/>
            <a:ext cx="2705101" cy="2369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1"/>
          <p:cNvPicPr preferRelativeResize="0"/>
          <p:nvPr/>
        </p:nvPicPr>
        <p:blipFill rotWithShape="1">
          <a:blip r:embed="rId4">
            <a:alphaModFix/>
          </a:blip>
          <a:srcRect l="11976" t="20010" r="24043" b="7515"/>
          <a:stretch/>
        </p:blipFill>
        <p:spPr>
          <a:xfrm>
            <a:off x="5829300" y="4078228"/>
            <a:ext cx="2705100" cy="2155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2"/>
          <p:cNvSpPr txBox="1">
            <a:spLocks noGrp="1"/>
          </p:cNvSpPr>
          <p:nvPr>
            <p:ph type="title"/>
          </p:nvPr>
        </p:nvSpPr>
        <p:spPr>
          <a:xfrm>
            <a:off x="985475" y="467850"/>
            <a:ext cx="7701300" cy="82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8000"/>
                </a:solidFill>
              </a:rPr>
              <a:t>ASAR (Field Operations) Team</a:t>
            </a:r>
            <a:endParaRPr sz="3800">
              <a:solidFill>
                <a:srgbClr val="008000"/>
              </a:solidFill>
            </a:endParaRPr>
          </a:p>
        </p:txBody>
      </p:sp>
      <p:sp>
        <p:nvSpPr>
          <p:cNvPr id="363" name="Google Shape;363;p42"/>
          <p:cNvSpPr txBox="1">
            <a:spLocks noGrp="1"/>
          </p:cNvSpPr>
          <p:nvPr>
            <p:ph type="body" idx="1"/>
          </p:nvPr>
        </p:nvSpPr>
        <p:spPr>
          <a:xfrm>
            <a:off x="2736100" y="852525"/>
            <a:ext cx="6153300" cy="572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Administrative and Physical Roles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Proof of animal handling ability and interview with Team Leads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Ability to lift 50 lbs and pass fitness test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Current Tetanus and Rabies vaccination highly recommended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Fire Line Safety/All Hazards - Feb 2, 2020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Safe Animal Handling &amp; Vitals - Mar 7, 2020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Field Operations Training - May 2, 2020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Communications Training- Aug 1, 2020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Drill - August 22, 2020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l="3420" t="37378" r="51450"/>
          <a:stretch/>
        </p:blipFill>
        <p:spPr>
          <a:xfrm>
            <a:off x="426400" y="4170075"/>
            <a:ext cx="2419325" cy="251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4">
            <a:alphaModFix/>
          </a:blip>
          <a:srcRect l="4552" t="8228" b="10865"/>
          <a:stretch/>
        </p:blipFill>
        <p:spPr>
          <a:xfrm>
            <a:off x="426400" y="1291925"/>
            <a:ext cx="2419325" cy="273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457200" y="402725"/>
            <a:ext cx="8432100" cy="84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Animal Transport Technicians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372" name="Google Shape;372;p43"/>
          <p:cNvSpPr txBox="1">
            <a:spLocks noGrp="1"/>
          </p:cNvSpPr>
          <p:nvPr>
            <p:ph type="body" idx="1"/>
          </p:nvPr>
        </p:nvSpPr>
        <p:spPr>
          <a:xfrm>
            <a:off x="457200" y="1071950"/>
            <a:ext cx="4482000" cy="525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 b="1">
                <a:latin typeface="Arial"/>
                <a:ea typeface="Arial"/>
                <a:cs typeface="Arial"/>
                <a:sym typeface="Arial"/>
              </a:rPr>
              <a:t>Truck-Trailer Drivers</a:t>
            </a:r>
            <a:endParaRPr sz="30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Clean DMV Record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License for trailer type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Proof of Insurance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Trailer Driving Course Certification - June 7,2020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3"/>
          <p:cNvSpPr txBox="1">
            <a:spLocks noGrp="1"/>
          </p:cNvSpPr>
          <p:nvPr>
            <p:ph type="body" idx="2"/>
          </p:nvPr>
        </p:nvSpPr>
        <p:spPr>
          <a:xfrm>
            <a:off x="4750800" y="1155050"/>
            <a:ext cx="3936000" cy="525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 b="1">
                <a:latin typeface="Arial"/>
                <a:ea typeface="Arial"/>
                <a:cs typeface="Arial"/>
                <a:sym typeface="Arial"/>
              </a:rPr>
              <a:t>Single Vehicle Drivers</a:t>
            </a:r>
            <a:br>
              <a:rPr lang="en-US" sz="3000" b="1"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>
                <a:latin typeface="Arial"/>
                <a:ea typeface="Arial"/>
                <a:cs typeface="Arial"/>
                <a:sym typeface="Arial"/>
              </a:rPr>
              <a:t>(no trailer)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Clean DMV Record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Proof of Insurance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43"/>
          <p:cNvPicPr preferRelativeResize="0"/>
          <p:nvPr/>
        </p:nvPicPr>
        <p:blipFill rotWithShape="1">
          <a:blip r:embed="rId3">
            <a:alphaModFix/>
          </a:blip>
          <a:srcRect t="25774" b="14380"/>
          <a:stretch/>
        </p:blipFill>
        <p:spPr>
          <a:xfrm>
            <a:off x="1170650" y="3565200"/>
            <a:ext cx="6676374" cy="29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4"/>
          <p:cNvSpPr txBox="1">
            <a:spLocks noGrp="1"/>
          </p:cNvSpPr>
          <p:nvPr>
            <p:ph type="title"/>
          </p:nvPr>
        </p:nvSpPr>
        <p:spPr>
          <a:xfrm>
            <a:off x="1056550" y="490050"/>
            <a:ext cx="7667100" cy="718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rgbClr val="008000"/>
                </a:solidFill>
              </a:rPr>
              <a:t>Animal Handling &amp; Care Technicians</a:t>
            </a:r>
            <a:endParaRPr sz="3400">
              <a:solidFill>
                <a:srgbClr val="008000"/>
              </a:solidFill>
            </a:endParaRPr>
          </a:p>
        </p:txBody>
      </p:sp>
      <p:sp>
        <p:nvSpPr>
          <p:cNvPr id="381" name="Google Shape;381;p44"/>
          <p:cNvSpPr txBox="1">
            <a:spLocks noGrp="1"/>
          </p:cNvSpPr>
          <p:nvPr>
            <p:ph type="body" idx="1"/>
          </p:nvPr>
        </p:nvSpPr>
        <p:spPr>
          <a:xfrm>
            <a:off x="260575" y="1528575"/>
            <a:ext cx="4903500" cy="427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Safe Animal Handling &amp; Vitals - March 7,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Field Operations - May 2,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Communications - Aug 1,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Drill - August 22,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82" name="Google Shape;382;p44"/>
          <p:cNvPicPr preferRelativeResize="0"/>
          <p:nvPr/>
        </p:nvPicPr>
        <p:blipFill rotWithShape="1">
          <a:blip r:embed="rId3">
            <a:alphaModFix/>
          </a:blip>
          <a:srcRect t="4849" b="14329"/>
          <a:stretch/>
        </p:blipFill>
        <p:spPr>
          <a:xfrm>
            <a:off x="4808050" y="1556337"/>
            <a:ext cx="3915600" cy="42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5"/>
          <p:cNvSpPr txBox="1">
            <a:spLocks noGrp="1"/>
          </p:cNvSpPr>
          <p:nvPr>
            <p:ph type="title"/>
          </p:nvPr>
        </p:nvSpPr>
        <p:spPr>
          <a:xfrm>
            <a:off x="834150" y="526300"/>
            <a:ext cx="8229600" cy="94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Animal SAR: Radio Operators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389" name="Google Shape;389;p45"/>
          <p:cNvSpPr txBox="1">
            <a:spLocks noGrp="1"/>
          </p:cNvSpPr>
          <p:nvPr>
            <p:ph type="body" idx="1"/>
          </p:nvPr>
        </p:nvSpPr>
        <p:spPr>
          <a:xfrm>
            <a:off x="457200" y="1475200"/>
            <a:ext cx="8229600" cy="509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Dispatch/ Hotline Training - June 6,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Communications Training - August 1, 2020 w CERT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Drill - August 22, 2020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45"/>
          <p:cNvPicPr preferRelativeResize="0"/>
          <p:nvPr/>
        </p:nvPicPr>
        <p:blipFill rotWithShape="1">
          <a:blip r:embed="rId3">
            <a:alphaModFix/>
          </a:blip>
          <a:srcRect t="8975"/>
          <a:stretch/>
        </p:blipFill>
        <p:spPr>
          <a:xfrm>
            <a:off x="457200" y="3225425"/>
            <a:ext cx="7873225" cy="319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1113550" y="461275"/>
            <a:ext cx="7759500" cy="98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Volunteer Protection Act of 1997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1"/>
          </p:nvPr>
        </p:nvSpPr>
        <p:spPr>
          <a:xfrm>
            <a:off x="355325" y="1337425"/>
            <a:ext cx="8517900" cy="523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To provide certain protection to volunteers, non-profit organizations and governmental entities in lawsuits based on the action of volunteers.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Not liable if: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acting within the scope of their responsibilities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properly licensed, certified or authorized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harm was not caused by willful or criminal misconduct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harm not caused by operation of a motor vehicle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Driver required to have their own insurance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7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7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66411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Safety 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and Overview of the Role of Safety Officer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405" name="Google Shape;405;p47"/>
          <p:cNvPicPr preferRelativeResize="0"/>
          <p:nvPr/>
        </p:nvPicPr>
        <p:blipFill rotWithShape="1">
          <a:blip r:embed="rId3">
            <a:alphaModFix/>
          </a:blip>
          <a:srcRect t="34456"/>
          <a:stretch/>
        </p:blipFill>
        <p:spPr>
          <a:xfrm>
            <a:off x="1251450" y="79675"/>
            <a:ext cx="6641099" cy="327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 txBox="1">
            <a:spLocks noGrp="1"/>
          </p:cNvSpPr>
          <p:nvPr>
            <p:ph type="title"/>
          </p:nvPr>
        </p:nvSpPr>
        <p:spPr>
          <a:xfrm>
            <a:off x="568125" y="459050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The Safety Algorithm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412" name="Google Shape;412;p48"/>
          <p:cNvSpPr txBox="1">
            <a:spLocks noGrp="1"/>
          </p:cNvSpPr>
          <p:nvPr>
            <p:ph type="body" idx="1"/>
          </p:nvPr>
        </p:nvSpPr>
        <p:spPr>
          <a:xfrm>
            <a:off x="457200" y="1525852"/>
            <a:ext cx="8229600" cy="504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Personal Safety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comes first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Team and others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are next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Animals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u="sng">
                <a:latin typeface="Arial"/>
                <a:ea typeface="Arial"/>
                <a:cs typeface="Arial"/>
                <a:sym typeface="Arial"/>
              </a:rPr>
              <a:t>even though they are why we are there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, are last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5853" y="4006400"/>
            <a:ext cx="2772300" cy="246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9"/>
          <p:cNvSpPr txBox="1">
            <a:spLocks noGrp="1"/>
          </p:cNvSpPr>
          <p:nvPr>
            <p:ph type="body" idx="4294967295"/>
          </p:nvPr>
        </p:nvSpPr>
        <p:spPr>
          <a:xfrm>
            <a:off x="0" y="5053250"/>
            <a:ext cx="9144000" cy="110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GETTING AN ANIMAL FROM RISK TO SAFETY: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WHAT COULD POSSIBLY GO WRONG?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1177875" y="420475"/>
            <a:ext cx="44043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Public Education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295775" y="1237675"/>
            <a:ext cx="5434200" cy="53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Monthly preparedness training - See 2020 schedule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CERT course sponsorship - sign up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Community Volunteer certifications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Alerts and PSAs via Social Media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1" indent="-233362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FB &amp; Twitter @napacart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1" indent="-233362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Instagram @napa.cart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1" indent="-233362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FB Group: Napa CART Group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2936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First Responder Training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128587" algn="l" rtl="0">
              <a:spcBef>
                <a:spcPts val="21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365125" lvl="0" indent="-128587" algn="l" rtl="0">
              <a:spcBef>
                <a:spcPts val="21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3">
            <a:alphaModFix/>
          </a:blip>
          <a:srcRect t="18717" b="21577"/>
          <a:stretch/>
        </p:blipFill>
        <p:spPr>
          <a:xfrm>
            <a:off x="1177875" y="5095750"/>
            <a:ext cx="3169450" cy="1589725"/>
          </a:xfrm>
          <a:prstGeom prst="rect">
            <a:avLst/>
          </a:prstGeom>
          <a:noFill/>
          <a:ln w="9525" cap="flat" cmpd="sng">
            <a:solidFill>
              <a:srgbClr val="6633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3" descr="TrailerRescue.jpg"/>
          <p:cNvPicPr preferRelativeResize="0"/>
          <p:nvPr/>
        </p:nvPicPr>
        <p:blipFill rotWithShape="1">
          <a:blip r:embed="rId4">
            <a:alphaModFix/>
          </a:blip>
          <a:srcRect t="10786" b="7620"/>
          <a:stretch/>
        </p:blipFill>
        <p:spPr>
          <a:xfrm>
            <a:off x="4945825" y="4578200"/>
            <a:ext cx="3704441" cy="20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 l="7817" t="10215" b="20291"/>
          <a:stretch/>
        </p:blipFill>
        <p:spPr>
          <a:xfrm>
            <a:off x="5729975" y="2560200"/>
            <a:ext cx="3169449" cy="17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6">
            <a:alphaModFix/>
          </a:blip>
          <a:srcRect b="3586"/>
          <a:stretch/>
        </p:blipFill>
        <p:spPr>
          <a:xfrm>
            <a:off x="5582175" y="515500"/>
            <a:ext cx="2985100" cy="19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0"/>
          <p:cNvSpPr txBox="1">
            <a:spLocks noGrp="1"/>
          </p:cNvSpPr>
          <p:nvPr>
            <p:ph type="title"/>
          </p:nvPr>
        </p:nvSpPr>
        <p:spPr>
          <a:xfrm>
            <a:off x="457200" y="459050"/>
            <a:ext cx="8229600" cy="920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Use Your Imagination!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426" name="Google Shape;426;p50"/>
          <p:cNvSpPr txBox="1">
            <a:spLocks noGrp="1"/>
          </p:cNvSpPr>
          <p:nvPr>
            <p:ph type="body" idx="1"/>
          </p:nvPr>
        </p:nvSpPr>
        <p:spPr>
          <a:xfrm>
            <a:off x="457200" y="1379750"/>
            <a:ext cx="8229600" cy="5193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Animals are predictably unpredictable under stress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How can you decrease human and animal stress?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What hazards exist or could develop rapidly?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Can you remove or reduce any hazards?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What resources do we need?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Know when to STOP!</a:t>
            </a:r>
            <a:endParaRPr sz="26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27" name="Google Shape;4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050" y="4773375"/>
            <a:ext cx="1924649" cy="192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0"/>
          <p:cNvPicPr preferRelativeResize="0"/>
          <p:nvPr/>
        </p:nvPicPr>
        <p:blipFill rotWithShape="1">
          <a:blip r:embed="rId4">
            <a:alphaModFix/>
          </a:blip>
          <a:srcRect l="17026" t="7978" r="8424"/>
          <a:stretch/>
        </p:blipFill>
        <p:spPr>
          <a:xfrm>
            <a:off x="5543250" y="3654050"/>
            <a:ext cx="3255701" cy="284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1"/>
          <p:cNvSpPr txBox="1">
            <a:spLocks noGrp="1"/>
          </p:cNvSpPr>
          <p:nvPr>
            <p:ph type="title"/>
          </p:nvPr>
        </p:nvSpPr>
        <p:spPr>
          <a:xfrm>
            <a:off x="457200" y="453175"/>
            <a:ext cx="8229600" cy="99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Situational Awareness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435" name="Google Shape;435;p51"/>
          <p:cNvSpPr txBox="1">
            <a:spLocks noGrp="1"/>
          </p:cNvSpPr>
          <p:nvPr>
            <p:ph type="body" idx="1"/>
          </p:nvPr>
        </p:nvSpPr>
        <p:spPr>
          <a:xfrm>
            <a:off x="457200" y="2010276"/>
            <a:ext cx="8229600" cy="456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6" name="Google Shape;43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44375"/>
            <a:ext cx="8229600" cy="516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2"/>
          <p:cNvSpPr txBox="1"/>
          <p:nvPr/>
        </p:nvSpPr>
        <p:spPr>
          <a:xfrm>
            <a:off x="360950" y="1361750"/>
            <a:ext cx="8442300" cy="51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-US" sz="2000" u="sng"/>
              <a:t>THE SCENE:</a:t>
            </a:r>
            <a:r>
              <a:rPr lang="en-US" sz="2000"/>
              <a:t>  Safe to enter now? Could conditions change? Is our “size up” broad enough? Can we reduce stress from noise/lights/movement? Alternative Exit/Escape Routes?</a:t>
            </a:r>
            <a:endParaRPr sz="20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-US" sz="2000" u="sng"/>
              <a:t>RISKS TO PEOPLE AND ANIMALS:</a:t>
            </a:r>
            <a:r>
              <a:rPr lang="en-US" sz="2000"/>
              <a:t>  Is a person or animal injured? Agitated? Unconfined? Debris or equipment in the way? Gas leaks? Flooding? Stallion? Aggressive dog? Keep evaluating body language!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-US" sz="2000" u="sng"/>
              <a:t>THE PLAN:</a:t>
            </a:r>
            <a:r>
              <a:rPr lang="en-US" sz="2000"/>
              <a:t>  Will we make the situation worse by attempting to capture or move an animal? Do we have a Plan B, C, D…? What is our exit plan?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-US" sz="2000" u="sng"/>
              <a:t>THE RESOURCES:</a:t>
            </a:r>
            <a:r>
              <a:rPr lang="en-US" sz="2000"/>
              <a:t>  Do we have the skills? The correct PPE? The right equipment? Should we wait for assistance from Veterinary, Animal Control, Fire Department? </a:t>
            </a:r>
            <a:endParaRPr sz="2000"/>
          </a:p>
        </p:txBody>
      </p:sp>
      <p:sp>
        <p:nvSpPr>
          <p:cNvPr id="443" name="Google Shape;443;p52"/>
          <p:cNvSpPr txBox="1"/>
          <p:nvPr/>
        </p:nvSpPr>
        <p:spPr>
          <a:xfrm>
            <a:off x="360950" y="474450"/>
            <a:ext cx="86229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</a:rPr>
              <a:t>Situational Awareness</a:t>
            </a:r>
            <a:r>
              <a:rPr lang="en-US" sz="2800">
                <a:solidFill>
                  <a:schemeClr val="dk1"/>
                </a:solidFill>
              </a:rPr>
              <a:t> is the process of </a:t>
            </a:r>
            <a:endParaRPr sz="28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assessing and constantly re-assessing risk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>
            <a:spLocks noGrp="1"/>
          </p:cNvSpPr>
          <p:nvPr>
            <p:ph type="title"/>
          </p:nvPr>
        </p:nvSpPr>
        <p:spPr>
          <a:xfrm>
            <a:off x="457200" y="455950"/>
            <a:ext cx="8229600" cy="81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 </a:t>
            </a:r>
            <a:r>
              <a:rPr lang="en-US" sz="3800">
                <a:solidFill>
                  <a:srgbClr val="008000"/>
                </a:solidFill>
              </a:rPr>
              <a:t>What is a “Safety Officer”?</a:t>
            </a:r>
            <a:endParaRPr sz="3800">
              <a:solidFill>
                <a:srgbClr val="008000"/>
              </a:solidFill>
            </a:endParaRPr>
          </a:p>
        </p:txBody>
      </p:sp>
      <p:sp>
        <p:nvSpPr>
          <p:cNvPr id="450" name="Google Shape;450;p53"/>
          <p:cNvSpPr txBox="1">
            <a:spLocks noGrp="1"/>
          </p:cNvSpPr>
          <p:nvPr>
            <p:ph type="body" idx="1"/>
          </p:nvPr>
        </p:nvSpPr>
        <p:spPr>
          <a:xfrm>
            <a:off x="457200" y="1266850"/>
            <a:ext cx="8229600" cy="2463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Ideally, each team should have one member 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specifically designated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as the safety officer during the operation.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This individual may have other functions, but they have the primary duty of </a:t>
            </a: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maintaining situational awareness.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53"/>
          <p:cNvPicPr preferRelativeResize="0"/>
          <p:nvPr/>
        </p:nvPicPr>
        <p:blipFill rotWithShape="1">
          <a:blip r:embed="rId3">
            <a:alphaModFix/>
          </a:blip>
          <a:srcRect r="8340"/>
          <a:stretch/>
        </p:blipFill>
        <p:spPr>
          <a:xfrm rot="-5400000">
            <a:off x="441365" y="3396761"/>
            <a:ext cx="3339575" cy="3161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3"/>
          <p:cNvPicPr preferRelativeResize="0"/>
          <p:nvPr/>
        </p:nvPicPr>
        <p:blipFill rotWithShape="1">
          <a:blip r:embed="rId4">
            <a:alphaModFix/>
          </a:blip>
          <a:srcRect t="3871" b="5037"/>
          <a:stretch/>
        </p:blipFill>
        <p:spPr>
          <a:xfrm>
            <a:off x="4171275" y="3307875"/>
            <a:ext cx="4515522" cy="333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/>
          <p:nvPr/>
        </p:nvSpPr>
        <p:spPr>
          <a:xfrm>
            <a:off x="626675" y="807175"/>
            <a:ext cx="8171400" cy="16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/>
              <a:t>THERE MAY ALSO BE A SAFETY OFFICER ASSIGNED TO THE OVERALL OPERATION UNDER THE INCIDENT COMMAND SYSTEM </a:t>
            </a:r>
            <a:endParaRPr sz="19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BUT SAFETY IS EVERYONE’S RESPONSIBILITY</a:t>
            </a:r>
            <a:endParaRPr sz="24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5"/>
          <p:cNvSpPr txBox="1">
            <a:spLocks noGrp="1"/>
          </p:cNvSpPr>
          <p:nvPr>
            <p:ph type="title"/>
          </p:nvPr>
        </p:nvSpPr>
        <p:spPr>
          <a:xfrm>
            <a:off x="457200" y="456025"/>
            <a:ext cx="8229600" cy="92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Sexual Harassment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465" name="Google Shape;465;p55"/>
          <p:cNvSpPr txBox="1">
            <a:spLocks noGrp="1"/>
          </p:cNvSpPr>
          <p:nvPr>
            <p:ph type="body" idx="1"/>
          </p:nvPr>
        </p:nvSpPr>
        <p:spPr>
          <a:xfrm>
            <a:off x="457200" y="1380027"/>
            <a:ext cx="8229600" cy="51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If you see something, say something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Report any issues to your supervisor or team lead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Consider personal safety training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Remain vigilant when on scene - always have a partner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Napa CART will implement online training modules to improve awareness. Will accept work related training certificates.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6"/>
          <p:cNvSpPr txBox="1">
            <a:spLocks noGrp="1"/>
          </p:cNvSpPr>
          <p:nvPr>
            <p:ph type="title"/>
          </p:nvPr>
        </p:nvSpPr>
        <p:spPr>
          <a:xfrm>
            <a:off x="871250" y="464700"/>
            <a:ext cx="4298400" cy="93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Questions?</a:t>
            </a:r>
            <a:endParaRPr>
              <a:solidFill>
                <a:srgbClr val="008000"/>
              </a:solidFill>
            </a:endParaRPr>
          </a:p>
        </p:txBody>
      </p:sp>
      <p:pic>
        <p:nvPicPr>
          <p:cNvPr id="472" name="Google Shape;472;p56"/>
          <p:cNvPicPr preferRelativeResize="0"/>
          <p:nvPr/>
        </p:nvPicPr>
        <p:blipFill rotWithShape="1">
          <a:blip r:embed="rId3">
            <a:alphaModFix/>
          </a:blip>
          <a:srcRect l="21975" t="10683" r="14785" b="8865"/>
          <a:stretch/>
        </p:blipFill>
        <p:spPr>
          <a:xfrm>
            <a:off x="5169650" y="560350"/>
            <a:ext cx="3684900" cy="40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6"/>
          <p:cNvPicPr preferRelativeResize="0"/>
          <p:nvPr/>
        </p:nvPicPr>
        <p:blipFill rotWithShape="1">
          <a:blip r:embed="rId4">
            <a:alphaModFix/>
          </a:blip>
          <a:srcRect l="11151" r="17317" b="20140"/>
          <a:stretch/>
        </p:blipFill>
        <p:spPr>
          <a:xfrm>
            <a:off x="1377025" y="3588675"/>
            <a:ext cx="4298399" cy="29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050" y="1356400"/>
            <a:ext cx="2131375" cy="285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7"/>
          <p:cNvSpPr txBox="1">
            <a:spLocks noGrp="1"/>
          </p:cNvSpPr>
          <p:nvPr>
            <p:ph type="title"/>
          </p:nvPr>
        </p:nvSpPr>
        <p:spPr>
          <a:xfrm>
            <a:off x="781750" y="456025"/>
            <a:ext cx="7905000" cy="159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B7140"/>
                </a:solidFill>
              </a:rPr>
              <a:t>Activation Timeline: When in doubt, check FB or Website</a:t>
            </a:r>
            <a:endParaRPr sz="3600">
              <a:solidFill>
                <a:srgbClr val="0B7140"/>
              </a:solidFill>
            </a:endParaRPr>
          </a:p>
        </p:txBody>
      </p:sp>
      <p:sp>
        <p:nvSpPr>
          <p:cNvPr id="481" name="Google Shape;481;p57"/>
          <p:cNvSpPr txBox="1">
            <a:spLocks noGrp="1"/>
          </p:cNvSpPr>
          <p:nvPr>
            <p:ph type="body" idx="1"/>
          </p:nvPr>
        </p:nvSpPr>
        <p:spPr>
          <a:xfrm>
            <a:off x="0" y="1895125"/>
            <a:ext cx="9144000" cy="4678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2" name="Google Shape;482;p57"/>
          <p:cNvGrpSpPr/>
          <p:nvPr/>
        </p:nvGrpSpPr>
        <p:grpSpPr>
          <a:xfrm>
            <a:off x="379325" y="2850593"/>
            <a:ext cx="2292780" cy="2893249"/>
            <a:chOff x="1018513" y="1435648"/>
            <a:chExt cx="1899412" cy="2453570"/>
          </a:xfrm>
        </p:grpSpPr>
        <p:sp>
          <p:nvSpPr>
            <p:cNvPr id="483" name="Google Shape;483;p57"/>
            <p:cNvSpPr txBox="1"/>
            <p:nvPr/>
          </p:nvSpPr>
          <p:spPr>
            <a:xfrm>
              <a:off x="1572672" y="1435648"/>
              <a:ext cx="6558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800">
                  <a:solidFill>
                    <a:srgbClr val="0C58D3"/>
                  </a:solidFill>
                </a:rPr>
                <a:t>1</a:t>
              </a:r>
              <a:endParaRPr sz="1800">
                <a:solidFill>
                  <a:srgbClr val="0C58D3"/>
                </a:solidFill>
              </a:endParaRPr>
            </a:p>
          </p:txBody>
        </p:sp>
        <p:sp>
          <p:nvSpPr>
            <p:cNvPr id="484" name="Google Shape;484;p57"/>
            <p:cNvSpPr txBox="1"/>
            <p:nvPr/>
          </p:nvSpPr>
          <p:spPr>
            <a:xfrm>
              <a:off x="1018513" y="2695025"/>
              <a:ext cx="1834800" cy="59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0C58D3"/>
                  </a:solidFill>
                </a:rPr>
                <a:t>County activates Napa CART</a:t>
              </a:r>
              <a:endParaRPr b="1">
                <a:solidFill>
                  <a:srgbClr val="0C58D3"/>
                </a:solidFill>
              </a:endParaRPr>
            </a:p>
          </p:txBody>
        </p:sp>
        <p:sp>
          <p:nvSpPr>
            <p:cNvPr id="485" name="Google Shape;485;p57"/>
            <p:cNvSpPr txBox="1"/>
            <p:nvPr/>
          </p:nvSpPr>
          <p:spPr>
            <a:xfrm>
              <a:off x="1038913" y="3151818"/>
              <a:ext cx="17223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200">
                  <a:solidFill>
                    <a:srgbClr val="0C58D3"/>
                  </a:solidFill>
                </a:rPr>
                <a:t>Staging on RED Flag days</a:t>
              </a:r>
              <a:endParaRPr sz="1200">
                <a:solidFill>
                  <a:srgbClr val="0C58D3"/>
                </a:solidFill>
              </a:endParaRPr>
            </a:p>
          </p:txBody>
        </p:sp>
        <p:cxnSp>
          <p:nvCxnSpPr>
            <p:cNvPr id="486" name="Google Shape;486;p5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87" name="Google Shape;487;p5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  </a:t>
              </a:r>
              <a:endParaRPr/>
            </a:p>
          </p:txBody>
        </p:sp>
        <p:sp>
          <p:nvSpPr>
            <p:cNvPr id="488" name="Google Shape;488;p5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57"/>
          <p:cNvGrpSpPr/>
          <p:nvPr/>
        </p:nvGrpSpPr>
        <p:grpSpPr>
          <a:xfrm>
            <a:off x="2540664" y="2845225"/>
            <a:ext cx="2321699" cy="2898617"/>
            <a:chOff x="1083025" y="1431099"/>
            <a:chExt cx="1834900" cy="2458122"/>
          </a:xfrm>
        </p:grpSpPr>
        <p:sp>
          <p:nvSpPr>
            <p:cNvPr id="490" name="Google Shape;490;p57"/>
            <p:cNvSpPr txBox="1"/>
            <p:nvPr/>
          </p:nvSpPr>
          <p:spPr>
            <a:xfrm>
              <a:off x="1555906" y="1431099"/>
              <a:ext cx="624300" cy="26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800">
                  <a:solidFill>
                    <a:srgbClr val="0C58D3"/>
                  </a:solidFill>
                </a:rPr>
                <a:t>2</a:t>
              </a:r>
              <a:endParaRPr sz="1800">
                <a:solidFill>
                  <a:srgbClr val="0C58D3"/>
                </a:solidFill>
              </a:endParaRPr>
            </a:p>
          </p:txBody>
        </p:sp>
        <p:sp>
          <p:nvSpPr>
            <p:cNvPr id="491" name="Google Shape;491;p57"/>
            <p:cNvSpPr txBox="1"/>
            <p:nvPr/>
          </p:nvSpPr>
          <p:spPr>
            <a:xfrm>
              <a:off x="1083034" y="2695028"/>
              <a:ext cx="1812000" cy="59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0C58D3"/>
                  </a:solidFill>
                </a:rPr>
                <a:t>Leadership &amp; Advisory Board </a:t>
              </a:r>
              <a:endParaRPr b="1">
                <a:solidFill>
                  <a:srgbClr val="0C58D3"/>
                </a:solidFill>
              </a:endParaRPr>
            </a:p>
          </p:txBody>
        </p:sp>
        <p:sp>
          <p:nvSpPr>
            <p:cNvPr id="492" name="Google Shape;492;p57"/>
            <p:cNvSpPr txBox="1"/>
            <p:nvPr/>
          </p:nvSpPr>
          <p:spPr>
            <a:xfrm>
              <a:off x="1083132" y="3151821"/>
              <a:ext cx="17757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200">
                  <a:solidFill>
                    <a:srgbClr val="0C58D3"/>
                  </a:solidFill>
                </a:rPr>
                <a:t>Leadership teams activate their core teams and make volunteer requests</a:t>
              </a:r>
              <a:endParaRPr sz="1200">
                <a:solidFill>
                  <a:srgbClr val="0C58D3"/>
                </a:solidFill>
              </a:endParaRPr>
            </a:p>
          </p:txBody>
        </p:sp>
        <p:cxnSp>
          <p:nvCxnSpPr>
            <p:cNvPr id="493" name="Google Shape;493;p5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0D5DD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94" name="Google Shape;494;p5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  </a:t>
              </a:r>
              <a:endParaRPr/>
            </a:p>
          </p:txBody>
        </p:sp>
        <p:sp>
          <p:nvSpPr>
            <p:cNvPr id="495" name="Google Shape;495;p5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57"/>
          <p:cNvGrpSpPr/>
          <p:nvPr/>
        </p:nvGrpSpPr>
        <p:grpSpPr>
          <a:xfrm>
            <a:off x="4738001" y="2850602"/>
            <a:ext cx="2079136" cy="2893265"/>
            <a:chOff x="1083025" y="1435651"/>
            <a:chExt cx="1834910" cy="2453583"/>
          </a:xfrm>
        </p:grpSpPr>
        <p:sp>
          <p:nvSpPr>
            <p:cNvPr id="497" name="Google Shape;497;p57"/>
            <p:cNvSpPr txBox="1"/>
            <p:nvPr/>
          </p:nvSpPr>
          <p:spPr>
            <a:xfrm>
              <a:off x="1605529" y="1435651"/>
              <a:ext cx="6231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800">
                  <a:solidFill>
                    <a:srgbClr val="858585"/>
                  </a:solidFill>
                </a:rPr>
                <a:t>3</a:t>
              </a:r>
              <a:endParaRPr sz="1800">
                <a:solidFill>
                  <a:srgbClr val="858585"/>
                </a:solidFill>
              </a:endParaRPr>
            </a:p>
          </p:txBody>
        </p:sp>
        <p:sp>
          <p:nvSpPr>
            <p:cNvPr id="498" name="Google Shape;498;p57"/>
            <p:cNvSpPr txBox="1"/>
            <p:nvPr/>
          </p:nvSpPr>
          <p:spPr>
            <a:xfrm>
              <a:off x="1235835" y="2695020"/>
              <a:ext cx="1505100" cy="53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858585"/>
                  </a:solidFill>
                </a:rPr>
                <a:t>Hauling Nixle</a:t>
              </a:r>
              <a:endParaRPr b="1">
                <a:solidFill>
                  <a:srgbClr val="858585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1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9" name="Google Shape;499;p57"/>
            <p:cNvSpPr txBox="1"/>
            <p:nvPr/>
          </p:nvSpPr>
          <p:spPr>
            <a:xfrm>
              <a:off x="1083135" y="3151834"/>
              <a:ext cx="18348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858585"/>
                  </a:solidFill>
                </a:rPr>
                <a:t>Trailers and evac teams sent to designated rally point</a:t>
              </a:r>
              <a:endParaRPr sz="1200">
                <a:solidFill>
                  <a:srgbClr val="858585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600">
                <a:solidFill>
                  <a:srgbClr val="858585"/>
                </a:solidFill>
              </a:endParaRPr>
            </a:p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858585"/>
                  </a:solidFill>
                </a:rPr>
                <a:t>Shelter teams set up</a:t>
              </a:r>
              <a:endParaRPr sz="1200">
                <a:solidFill>
                  <a:srgbClr val="858585"/>
                </a:solidFill>
              </a:endParaRPr>
            </a:p>
          </p:txBody>
        </p:sp>
        <p:cxnSp>
          <p:nvCxnSpPr>
            <p:cNvPr id="500" name="Google Shape;500;p5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1" name="Google Shape;501;p5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  </a:t>
              </a:r>
              <a:endParaRPr/>
            </a:p>
          </p:txBody>
        </p:sp>
        <p:sp>
          <p:nvSpPr>
            <p:cNvPr id="502" name="Google Shape;502;p5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57"/>
          <p:cNvGrpSpPr/>
          <p:nvPr/>
        </p:nvGrpSpPr>
        <p:grpSpPr>
          <a:xfrm>
            <a:off x="6696497" y="2850600"/>
            <a:ext cx="2079125" cy="2893267"/>
            <a:chOff x="1083025" y="1435645"/>
            <a:chExt cx="1834900" cy="2453585"/>
          </a:xfrm>
        </p:grpSpPr>
        <p:sp>
          <p:nvSpPr>
            <p:cNvPr id="504" name="Google Shape;504;p57"/>
            <p:cNvSpPr txBox="1"/>
            <p:nvPr/>
          </p:nvSpPr>
          <p:spPr>
            <a:xfrm>
              <a:off x="1510064" y="1435645"/>
              <a:ext cx="7185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800">
                  <a:solidFill>
                    <a:srgbClr val="858585"/>
                  </a:solidFill>
                </a:rPr>
                <a:t>4</a:t>
              </a:r>
              <a:endParaRPr sz="1800">
                <a:solidFill>
                  <a:srgbClr val="858585"/>
                </a:solidFill>
              </a:endParaRPr>
            </a:p>
          </p:txBody>
        </p:sp>
        <p:sp>
          <p:nvSpPr>
            <p:cNvPr id="505" name="Google Shape;505;p57"/>
            <p:cNvSpPr txBox="1"/>
            <p:nvPr/>
          </p:nvSpPr>
          <p:spPr>
            <a:xfrm>
              <a:off x="1083116" y="2695016"/>
              <a:ext cx="1834800" cy="53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858585"/>
                  </a:solidFill>
                </a:rPr>
                <a:t>Volunteers Called in</a:t>
              </a:r>
              <a:endParaRPr b="1">
                <a:solidFill>
                  <a:srgbClr val="858585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858585"/>
                  </a:solidFill>
                </a:rPr>
                <a:t>and Assigned roles</a:t>
              </a:r>
              <a:endParaRPr b="1">
                <a:solidFill>
                  <a:srgbClr val="858585"/>
                </a:solidFill>
              </a:endParaRPr>
            </a:p>
          </p:txBody>
        </p:sp>
        <p:sp>
          <p:nvSpPr>
            <p:cNvPr id="506" name="Google Shape;506;p57"/>
            <p:cNvSpPr txBox="1"/>
            <p:nvPr/>
          </p:nvSpPr>
          <p:spPr>
            <a:xfrm>
              <a:off x="1083093" y="3151830"/>
              <a:ext cx="18348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200">
                  <a:solidFill>
                    <a:srgbClr val="858585"/>
                  </a:solidFill>
                </a:rPr>
                <a:t>Report to leaders, create teams</a:t>
              </a:r>
              <a:endParaRPr sz="1200">
                <a:solidFill>
                  <a:srgbClr val="858585"/>
                </a:solidFill>
              </a:endParaRPr>
            </a:p>
          </p:txBody>
        </p:sp>
        <p:cxnSp>
          <p:nvCxnSpPr>
            <p:cNvPr id="507" name="Google Shape;507;p57"/>
            <p:cNvCxnSpPr/>
            <p:nvPr/>
          </p:nvCxnSpPr>
          <p:spPr>
            <a:xfrm>
              <a:off x="2180202" y="1695421"/>
              <a:ext cx="718500" cy="74190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08" name="Google Shape;508;p57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C2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  </a:t>
              </a:r>
              <a:endParaRPr/>
            </a:p>
          </p:txBody>
        </p:sp>
        <p:sp>
          <p:nvSpPr>
            <p:cNvPr id="509" name="Google Shape;509;p57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name="adj" fmla="val 96952"/>
              </a:avLst>
            </a:prstGeom>
            <a:solidFill>
              <a:srgbClr val="858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8"/>
          <p:cNvSpPr txBox="1">
            <a:spLocks noGrp="1"/>
          </p:cNvSpPr>
          <p:nvPr>
            <p:ph type="title"/>
          </p:nvPr>
        </p:nvSpPr>
        <p:spPr>
          <a:xfrm>
            <a:off x="1136800" y="510175"/>
            <a:ext cx="7827000" cy="145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>
                <a:solidFill>
                  <a:srgbClr val="0B7140"/>
                </a:solidFill>
              </a:rPr>
              <a:t>3-Stage Notification County System</a:t>
            </a:r>
            <a:endParaRPr sz="3800">
              <a:solidFill>
                <a:srgbClr val="0B714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58"/>
          <p:cNvSpPr txBox="1">
            <a:spLocks noGrp="1"/>
          </p:cNvSpPr>
          <p:nvPr>
            <p:ph type="body" idx="1"/>
          </p:nvPr>
        </p:nvSpPr>
        <p:spPr>
          <a:xfrm>
            <a:off x="1341775" y="1272975"/>
            <a:ext cx="7345200" cy="181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Alert/Stand By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Prepare/Spool Up/Get Ready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AutoNum type="arabicPeriod"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Deploy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Google Shape;5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800" y="3091875"/>
            <a:ext cx="6186825" cy="34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 txBox="1">
            <a:spLocks noGrp="1"/>
          </p:cNvSpPr>
          <p:nvPr>
            <p:ph type="title"/>
          </p:nvPr>
        </p:nvSpPr>
        <p:spPr>
          <a:xfrm>
            <a:off x="1167875" y="467850"/>
            <a:ext cx="7518900" cy="947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Notification of Team Members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524" name="Google Shape;524;p59"/>
          <p:cNvSpPr txBox="1">
            <a:spLocks noGrp="1"/>
          </p:cNvSpPr>
          <p:nvPr>
            <p:ph type="body" idx="1"/>
          </p:nvPr>
        </p:nvSpPr>
        <p:spPr>
          <a:xfrm>
            <a:off x="457200" y="1415425"/>
            <a:ext cx="8229600" cy="515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Georgia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You will be notified through one or more of these: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Georgia"/>
              <a:buNone/>
            </a:pPr>
            <a:endParaRPr sz="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rebuchet MS"/>
              <a:buChar char="•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County-generated Nixle or other App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rebuchet MS"/>
              <a:buChar char="•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Text from Napa CART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rebuchet MS"/>
              <a:buChar char="•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Phone call from Napa CART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rebuchet MS"/>
              <a:buChar char="•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Email from Napa CART (second to last resort)</a:t>
            </a:r>
            <a:endParaRPr sz="240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rebuchet MS"/>
              <a:buChar char="•"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Facebook Post from Napa CART (last resort)</a:t>
            </a:r>
            <a:endParaRPr sz="24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5" name="Google Shape;525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735400"/>
            <a:ext cx="1608100" cy="16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9"/>
          <p:cNvPicPr preferRelativeResize="0"/>
          <p:nvPr/>
        </p:nvPicPr>
        <p:blipFill rotWithShape="1">
          <a:blip r:embed="rId4">
            <a:alphaModFix/>
          </a:blip>
          <a:srcRect l="19572" r="19223"/>
          <a:stretch/>
        </p:blipFill>
        <p:spPr>
          <a:xfrm>
            <a:off x="2578923" y="4765400"/>
            <a:ext cx="1421580" cy="15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6138" y="4765388"/>
            <a:ext cx="1548125" cy="15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8925" y="4735400"/>
            <a:ext cx="1608100" cy="160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457225" y="530300"/>
            <a:ext cx="8229600" cy="905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Community Advisory Board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63" name="Google Shape;163;p24"/>
          <p:cNvSpPr txBox="1">
            <a:spLocks noGrp="1"/>
          </p:cNvSpPr>
          <p:nvPr>
            <p:ph type="body" idx="1"/>
          </p:nvPr>
        </p:nvSpPr>
        <p:spPr>
          <a:xfrm>
            <a:off x="457200" y="1716501"/>
            <a:ext cx="8229600" cy="476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                                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                                       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                 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                             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                              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/>
              <a:t>         </a:t>
            </a: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552" y="1729838"/>
            <a:ext cx="1432700" cy="140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 rotWithShape="1">
          <a:blip r:embed="rId4">
            <a:alphaModFix/>
          </a:blip>
          <a:srcRect b="66369"/>
          <a:stretch/>
        </p:blipFill>
        <p:spPr>
          <a:xfrm>
            <a:off x="3490000" y="3264150"/>
            <a:ext cx="2164000" cy="9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9450" y="3045900"/>
            <a:ext cx="1563200" cy="140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5650" y="4724549"/>
            <a:ext cx="1432701" cy="167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5950" y="4700154"/>
            <a:ext cx="1432700" cy="172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3313" y="2997300"/>
            <a:ext cx="1951232" cy="140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" y="1857800"/>
            <a:ext cx="3004201" cy="71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49447" y="1731721"/>
            <a:ext cx="1815328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 rotWithShape="1">
          <a:blip r:embed="rId11">
            <a:alphaModFix/>
          </a:blip>
          <a:srcRect l="21227" t="16664" r="15501" b="14045"/>
          <a:stretch/>
        </p:blipFill>
        <p:spPr>
          <a:xfrm>
            <a:off x="766400" y="4821047"/>
            <a:ext cx="2164001" cy="148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0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60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74472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600">
                <a:latin typeface="Arial"/>
                <a:ea typeface="Arial"/>
                <a:cs typeface="Arial"/>
                <a:sym typeface="Arial"/>
              </a:rPr>
              <a:t>Volunteer Coordination Overview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36" name="Google Shape;536;p60"/>
          <p:cNvPicPr preferRelativeResize="0"/>
          <p:nvPr/>
        </p:nvPicPr>
        <p:blipFill rotWithShape="1">
          <a:blip r:embed="rId3">
            <a:alphaModFix/>
          </a:blip>
          <a:srcRect t="26962" b="17134"/>
          <a:stretch/>
        </p:blipFill>
        <p:spPr>
          <a:xfrm>
            <a:off x="962700" y="174800"/>
            <a:ext cx="7447200" cy="312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1"/>
          <p:cNvSpPr txBox="1">
            <a:spLocks noGrp="1"/>
          </p:cNvSpPr>
          <p:nvPr>
            <p:ph type="title"/>
          </p:nvPr>
        </p:nvSpPr>
        <p:spPr>
          <a:xfrm>
            <a:off x="950425" y="428625"/>
            <a:ext cx="8050800" cy="116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B7140"/>
                </a:solidFill>
              </a:rPr>
              <a:t>Volunteer Coordinator Responsibilities</a:t>
            </a:r>
            <a:endParaRPr sz="3600">
              <a:solidFill>
                <a:srgbClr val="0B7140"/>
              </a:solidFill>
            </a:endParaRPr>
          </a:p>
        </p:txBody>
      </p:sp>
      <p:sp>
        <p:nvSpPr>
          <p:cNvPr id="543" name="Google Shape;543;p61"/>
          <p:cNvSpPr txBox="1">
            <a:spLocks noGrp="1"/>
          </p:cNvSpPr>
          <p:nvPr>
            <p:ph type="body" idx="1"/>
          </p:nvPr>
        </p:nvSpPr>
        <p:spPr>
          <a:xfrm>
            <a:off x="0" y="1440950"/>
            <a:ext cx="4659000" cy="5185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Check in and support volunteers at trainings, deployments, &amp; events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Coordinate short term/immediate volunteer staffing needs in deployment events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Coordinate long term volunteer staffing needs in deployment events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Maintain and support volunteer &amp; training database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61"/>
          <p:cNvSpPr txBox="1">
            <a:spLocks noGrp="1"/>
          </p:cNvSpPr>
          <p:nvPr>
            <p:ph type="body" idx="2"/>
          </p:nvPr>
        </p:nvSpPr>
        <p:spPr>
          <a:xfrm>
            <a:off x="4648200" y="1440950"/>
            <a:ext cx="4222500" cy="533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Collect and maintain training documents &amp; volunteer files for volunteer &amp; leadership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5" name="Google Shape;545;p61"/>
          <p:cNvPicPr preferRelativeResize="0"/>
          <p:nvPr/>
        </p:nvPicPr>
        <p:blipFill rotWithShape="1">
          <a:blip r:embed="rId3">
            <a:alphaModFix/>
          </a:blip>
          <a:srcRect l="13113" t="12010" r="21514"/>
          <a:stretch/>
        </p:blipFill>
        <p:spPr>
          <a:xfrm>
            <a:off x="5105400" y="2664066"/>
            <a:ext cx="3581400" cy="3870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2"/>
          <p:cNvSpPr txBox="1">
            <a:spLocks noGrp="1"/>
          </p:cNvSpPr>
          <p:nvPr>
            <p:ph type="title"/>
          </p:nvPr>
        </p:nvSpPr>
        <p:spPr>
          <a:xfrm>
            <a:off x="457200" y="461200"/>
            <a:ext cx="8229600" cy="75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Training Logging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552" name="Google Shape;552;p62"/>
          <p:cNvSpPr txBox="1">
            <a:spLocks noGrp="1"/>
          </p:cNvSpPr>
          <p:nvPr>
            <p:ph type="body" idx="1"/>
          </p:nvPr>
        </p:nvSpPr>
        <p:spPr>
          <a:xfrm>
            <a:off x="553200" y="1219900"/>
            <a:ext cx="8229600" cy="535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Volunteer Survey - complete survey through our website: </a:t>
            </a:r>
            <a:r>
              <a:rPr lang="en-US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napacart.org/volunteer-survey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Volunteer coordinator will track training - email certificates to </a:t>
            </a:r>
            <a:r>
              <a:rPr lang="en-US" sz="2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volunteer@napacart.org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Those who have met the basic DSW criteria will receive a county issued Napa CART badge after clearing a background check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NVADG training is accepted by Napa CART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Future plans for training - standardized for mutual aid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3"/>
          <p:cNvSpPr txBox="1">
            <a:spLocks noGrp="1"/>
          </p:cNvSpPr>
          <p:nvPr>
            <p:ph type="title"/>
          </p:nvPr>
        </p:nvSpPr>
        <p:spPr>
          <a:xfrm>
            <a:off x="969850" y="467850"/>
            <a:ext cx="77169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When A Disaster Has Been Declared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558" name="Google Shape;558;p63"/>
          <p:cNvSpPr txBox="1">
            <a:spLocks noGrp="1"/>
          </p:cNvSpPr>
          <p:nvPr>
            <p:ph type="body" idx="1"/>
          </p:nvPr>
        </p:nvSpPr>
        <p:spPr>
          <a:xfrm>
            <a:off x="457200" y="1361850"/>
            <a:ext cx="8229600" cy="52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Preload with water and check go bag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Wear personal protective equipment (PPE) and start 214 form when you leave home to go to volunteer check in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Photograph odometer mileage/time on dash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Proceed to the designated Volunteer check-in location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Sign the check-in sheet and follow the instructions given by the check-in staff - </a:t>
            </a:r>
            <a:r>
              <a:rPr lang="en-US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Don’t forget to sign out when your shift is done! Times and dates to match 214 form</a:t>
            </a:r>
            <a:endParaRPr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You may be asked to wait in a holding area while the staff checks your eligibility status, reviews what areas you are trained to serve in and looks for volunteer position staffing needs.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4"/>
          <p:cNvSpPr txBox="1">
            <a:spLocks noGrp="1"/>
          </p:cNvSpPr>
          <p:nvPr>
            <p:ph type="title"/>
          </p:nvPr>
        </p:nvSpPr>
        <p:spPr>
          <a:xfrm>
            <a:off x="1050625" y="460625"/>
            <a:ext cx="7855200" cy="90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6AA84F"/>
                </a:solidFill>
              </a:rPr>
              <a:t>When You Are Assigned To An Area</a:t>
            </a:r>
            <a:endParaRPr sz="3800">
              <a:solidFill>
                <a:srgbClr val="6AA84F"/>
              </a:solidFill>
            </a:endParaRPr>
          </a:p>
        </p:txBody>
      </p:sp>
      <p:sp>
        <p:nvSpPr>
          <p:cNvPr id="565" name="Google Shape;565;p64"/>
          <p:cNvSpPr txBox="1">
            <a:spLocks noGrp="1"/>
          </p:cNvSpPr>
          <p:nvPr>
            <p:ph type="body" idx="1"/>
          </p:nvPr>
        </p:nvSpPr>
        <p:spPr>
          <a:xfrm>
            <a:off x="457200" y="1260325"/>
            <a:ext cx="8229600" cy="531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The check-in staff or site leader will provide you with any additional PPE or badging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The check-in staff will contact the Lead for that area for deployment instructions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Please stay in the area you are assigned - If you are needed in another area, you will be re-assigned by the volunteer check-in staff.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Please follow all given rules, protocols and posted command structure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If you have a concern or injury, check with your designated team/site leader.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5"/>
          <p:cNvSpPr txBox="1">
            <a:spLocks noGrp="1"/>
          </p:cNvSpPr>
          <p:nvPr>
            <p:ph type="title"/>
          </p:nvPr>
        </p:nvSpPr>
        <p:spPr>
          <a:xfrm>
            <a:off x="1114575" y="450100"/>
            <a:ext cx="7572300" cy="858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Immediate vs Long Term Needs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572" name="Google Shape;572;p65"/>
          <p:cNvSpPr txBox="1">
            <a:spLocks noGrp="1"/>
          </p:cNvSpPr>
          <p:nvPr>
            <p:ph type="body" idx="1"/>
          </p:nvPr>
        </p:nvSpPr>
        <p:spPr>
          <a:xfrm>
            <a:off x="426400" y="1308700"/>
            <a:ext cx="8260500" cy="526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When an incident starts there is usually an immediate need for lots of help and an abundance of willing volunteers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After about week 3 of an incident, volunteer participation drops off, but the need may still be large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Plan to work a day or a few days in a row, then go home and rest, as hard as that may be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Max 72 hours on, then 72 hours off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Don’t burn yourself out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solidFill>
                  <a:srgbClr val="515133"/>
                </a:solidFill>
                <a:latin typeface="Arial"/>
                <a:ea typeface="Arial"/>
                <a:cs typeface="Arial"/>
                <a:sym typeface="Arial"/>
              </a:rPr>
              <a:t>Run the risk of endangering yourself and others</a:t>
            </a:r>
            <a:endParaRPr sz="2400">
              <a:solidFill>
                <a:srgbClr val="5151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We will likely need you again in a week or two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6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6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Dispatch Overview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580" name="Google Shape;580;p66"/>
          <p:cNvPicPr preferRelativeResize="0"/>
          <p:nvPr/>
        </p:nvPicPr>
        <p:blipFill rotWithShape="1">
          <a:blip r:embed="rId3">
            <a:alphaModFix/>
          </a:blip>
          <a:srcRect t="8882" b="17712"/>
          <a:stretch/>
        </p:blipFill>
        <p:spPr>
          <a:xfrm>
            <a:off x="640838" y="179200"/>
            <a:ext cx="7862325" cy="3030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67"/>
          <p:cNvGrpSpPr/>
          <p:nvPr/>
        </p:nvGrpSpPr>
        <p:grpSpPr>
          <a:xfrm>
            <a:off x="444175" y="1661900"/>
            <a:ext cx="8137222" cy="731700"/>
            <a:chOff x="444180" y="438784"/>
            <a:chExt cx="7567397" cy="731700"/>
          </a:xfrm>
        </p:grpSpPr>
        <p:sp>
          <p:nvSpPr>
            <p:cNvPr id="587" name="Google Shape;587;p67"/>
            <p:cNvSpPr txBox="1"/>
            <p:nvPr/>
          </p:nvSpPr>
          <p:spPr>
            <a:xfrm>
              <a:off x="444180" y="488984"/>
              <a:ext cx="24702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85631"/>
                  </a:solidFill>
                </a:rPr>
                <a:t>Lead</a:t>
              </a:r>
              <a:r>
                <a:rPr lang="en-US"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r>
                <a:rPr lang="en-US" sz="2400">
                  <a:solidFill>
                    <a:srgbClr val="085631"/>
                  </a:solidFill>
                </a:rPr>
                <a:t>Dispatcher</a:t>
              </a:r>
              <a:r>
                <a:rPr lang="en-US"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sz="4200">
                <a:solidFill>
                  <a:srgbClr val="08563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88" name="Google Shape;588;p67"/>
            <p:cNvSpPr/>
            <p:nvPr/>
          </p:nvSpPr>
          <p:spPr>
            <a:xfrm>
              <a:off x="3006977" y="438784"/>
              <a:ext cx="5004600" cy="731700"/>
            </a:xfrm>
            <a:prstGeom prst="rect">
              <a:avLst/>
            </a:prstGeom>
            <a:solidFill>
              <a:srgbClr val="085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7"/>
            <p:cNvSpPr txBox="1"/>
            <p:nvPr/>
          </p:nvSpPr>
          <p:spPr>
            <a:xfrm>
              <a:off x="3087815" y="523059"/>
              <a:ext cx="45924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FFFFFF"/>
                  </a:solidFill>
                </a:rPr>
                <a:t>Fills one of the roles below</a:t>
              </a:r>
              <a:endParaRPr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590" name="Google Shape;590;p67"/>
          <p:cNvGrpSpPr/>
          <p:nvPr/>
        </p:nvGrpSpPr>
        <p:grpSpPr>
          <a:xfrm>
            <a:off x="550725" y="2546250"/>
            <a:ext cx="7799295" cy="731700"/>
            <a:chOff x="550770" y="1323139"/>
            <a:chExt cx="7099304" cy="731700"/>
          </a:xfrm>
        </p:grpSpPr>
        <p:sp>
          <p:nvSpPr>
            <p:cNvPr id="591" name="Google Shape;591;p67"/>
            <p:cNvSpPr txBox="1"/>
            <p:nvPr/>
          </p:nvSpPr>
          <p:spPr>
            <a:xfrm>
              <a:off x="550770" y="1373339"/>
              <a:ext cx="22965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B7140"/>
                  </a:solidFill>
                </a:rPr>
                <a:t>Hotline Operator</a:t>
              </a:r>
              <a:endParaRPr sz="2400">
                <a:solidFill>
                  <a:srgbClr val="0B7140"/>
                </a:solidFill>
              </a:endParaRPr>
            </a:p>
          </p:txBody>
        </p:sp>
        <p:sp>
          <p:nvSpPr>
            <p:cNvPr id="592" name="Google Shape;592;p67"/>
            <p:cNvSpPr/>
            <p:nvPr/>
          </p:nvSpPr>
          <p:spPr>
            <a:xfrm>
              <a:off x="2960474" y="1323139"/>
              <a:ext cx="4689600" cy="731700"/>
            </a:xfrm>
            <a:prstGeom prst="rect">
              <a:avLst/>
            </a:prstGeom>
            <a:solidFill>
              <a:srgbClr val="0B71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7"/>
            <p:cNvSpPr txBox="1"/>
            <p:nvPr/>
          </p:nvSpPr>
          <p:spPr>
            <a:xfrm>
              <a:off x="3057506" y="1484089"/>
              <a:ext cx="44958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</a:rPr>
                <a:t>Manages public requests for assistance</a:t>
              </a:r>
              <a:endParaRPr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594" name="Google Shape;594;p67"/>
          <p:cNvGrpSpPr/>
          <p:nvPr/>
        </p:nvGrpSpPr>
        <p:grpSpPr>
          <a:xfrm>
            <a:off x="829424" y="3430605"/>
            <a:ext cx="7532424" cy="731700"/>
            <a:chOff x="890291" y="2336850"/>
            <a:chExt cx="6035596" cy="731700"/>
          </a:xfrm>
        </p:grpSpPr>
        <p:sp>
          <p:nvSpPr>
            <p:cNvPr id="595" name="Google Shape;595;p67"/>
            <p:cNvSpPr txBox="1"/>
            <p:nvPr/>
          </p:nvSpPr>
          <p:spPr>
            <a:xfrm>
              <a:off x="890291" y="2387845"/>
              <a:ext cx="18246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C8148"/>
                  </a:solidFill>
                </a:rPr>
                <a:t>Radio Operator</a:t>
              </a:r>
              <a:endParaRPr sz="2400">
                <a:solidFill>
                  <a:srgbClr val="0C8148"/>
                </a:solidFill>
              </a:endParaRPr>
            </a:p>
          </p:txBody>
        </p:sp>
        <p:sp>
          <p:nvSpPr>
            <p:cNvPr id="596" name="Google Shape;596;p67"/>
            <p:cNvSpPr/>
            <p:nvPr/>
          </p:nvSpPr>
          <p:spPr>
            <a:xfrm>
              <a:off x="2789787" y="2336850"/>
              <a:ext cx="4136100" cy="731700"/>
            </a:xfrm>
            <a:prstGeom prst="rect">
              <a:avLst/>
            </a:prstGeom>
            <a:solidFill>
              <a:srgbClr val="0C81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67"/>
            <p:cNvSpPr txBox="1"/>
            <p:nvPr/>
          </p:nvSpPr>
          <p:spPr>
            <a:xfrm>
              <a:off x="2870641" y="2537395"/>
              <a:ext cx="39744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</a:rPr>
                <a:t>Prioritizes requests and dispatches teams</a:t>
              </a:r>
              <a:endParaRPr sz="2000">
                <a:solidFill>
                  <a:srgbClr val="FFFFFF"/>
                </a:solidFill>
              </a:endParaRPr>
            </a:p>
          </p:txBody>
        </p:sp>
      </p:grpSp>
      <p:grpSp>
        <p:nvGrpSpPr>
          <p:cNvPr id="598" name="Google Shape;598;p67"/>
          <p:cNvGrpSpPr/>
          <p:nvPr/>
        </p:nvGrpSpPr>
        <p:grpSpPr>
          <a:xfrm>
            <a:off x="1196612" y="4314950"/>
            <a:ext cx="7165220" cy="731700"/>
            <a:chOff x="1184445" y="3181170"/>
            <a:chExt cx="5381314" cy="731700"/>
          </a:xfrm>
        </p:grpSpPr>
        <p:sp>
          <p:nvSpPr>
            <p:cNvPr id="599" name="Google Shape;599;p67"/>
            <p:cNvSpPr txBox="1"/>
            <p:nvPr/>
          </p:nvSpPr>
          <p:spPr>
            <a:xfrm>
              <a:off x="1184445" y="3270495"/>
              <a:ext cx="14457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E9453"/>
                  </a:solidFill>
                </a:rPr>
                <a:t>Tracker</a:t>
              </a:r>
              <a:endParaRPr sz="2400">
                <a:solidFill>
                  <a:srgbClr val="0E9453"/>
                </a:solidFill>
              </a:endParaRPr>
            </a:p>
          </p:txBody>
        </p:sp>
        <p:sp>
          <p:nvSpPr>
            <p:cNvPr id="600" name="Google Shape;600;p67"/>
            <p:cNvSpPr/>
            <p:nvPr/>
          </p:nvSpPr>
          <p:spPr>
            <a:xfrm>
              <a:off x="2690059" y="3181170"/>
              <a:ext cx="3875700" cy="731700"/>
            </a:xfrm>
            <a:prstGeom prst="rect">
              <a:avLst/>
            </a:prstGeom>
            <a:solidFill>
              <a:srgbClr val="0E94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67"/>
            <p:cNvSpPr txBox="1"/>
            <p:nvPr/>
          </p:nvSpPr>
          <p:spPr>
            <a:xfrm>
              <a:off x="2809304" y="3381720"/>
              <a:ext cx="36372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</a:rPr>
                <a:t>Tracks all movements of teams behind the lines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02" name="Google Shape;602;p67"/>
          <p:cNvSpPr txBox="1"/>
          <p:nvPr/>
        </p:nvSpPr>
        <p:spPr>
          <a:xfrm>
            <a:off x="550725" y="456025"/>
            <a:ext cx="84570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Dispatch Roles</a:t>
            </a:r>
            <a:endParaRPr sz="3800">
              <a:solidFill>
                <a:srgbClr val="008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400">
              <a:solidFill>
                <a:srgbClr val="008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8"/>
          <p:cNvSpPr txBox="1">
            <a:spLocks noGrp="1"/>
          </p:cNvSpPr>
          <p:nvPr>
            <p:ph type="title"/>
          </p:nvPr>
        </p:nvSpPr>
        <p:spPr>
          <a:xfrm>
            <a:off x="457200" y="429300"/>
            <a:ext cx="82296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Dispatch Overview-Forms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608" name="Google Shape;608;p68"/>
          <p:cNvSpPr txBox="1">
            <a:spLocks noGrp="1"/>
          </p:cNvSpPr>
          <p:nvPr>
            <p:ph type="body" idx="1"/>
          </p:nvPr>
        </p:nvSpPr>
        <p:spPr>
          <a:xfrm>
            <a:off x="457200" y="1599801"/>
            <a:ext cx="8229600" cy="46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Georgia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Request for Animal Services (RFAS)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- records individual requests for assistance from public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Hotline Register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- Record of calls received by each hotline operator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Dispatch Log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- Record of RFAS’s dispatched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214 (Unit Log)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- To be filled out by every volunteer for each shift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9"/>
          <p:cNvSpPr txBox="1"/>
          <p:nvPr/>
        </p:nvSpPr>
        <p:spPr>
          <a:xfrm>
            <a:off x="1192700" y="451150"/>
            <a:ext cx="73326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Examples of Dispatch Forms</a:t>
            </a:r>
            <a:endParaRPr sz="3600">
              <a:solidFill>
                <a:srgbClr val="008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15" name="Google Shape;615;p69"/>
          <p:cNvPicPr preferRelativeResize="0"/>
          <p:nvPr/>
        </p:nvPicPr>
        <p:blipFill rotWithShape="1">
          <a:blip r:embed="rId3">
            <a:alphaModFix/>
          </a:blip>
          <a:srcRect r="7011" b="3864"/>
          <a:stretch/>
        </p:blipFill>
        <p:spPr>
          <a:xfrm>
            <a:off x="4735975" y="1173822"/>
            <a:ext cx="4001575" cy="533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9"/>
          <p:cNvPicPr preferRelativeResize="0"/>
          <p:nvPr/>
        </p:nvPicPr>
        <p:blipFill rotWithShape="1">
          <a:blip r:embed="rId4">
            <a:alphaModFix/>
          </a:blip>
          <a:srcRect l="35571" b="3063"/>
          <a:stretch/>
        </p:blipFill>
        <p:spPr>
          <a:xfrm rot="-5400000">
            <a:off x="1594760" y="308738"/>
            <a:ext cx="2113177" cy="4109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9"/>
          <p:cNvPicPr preferRelativeResize="0"/>
          <p:nvPr/>
        </p:nvPicPr>
        <p:blipFill rotWithShape="1">
          <a:blip r:embed="rId5">
            <a:alphaModFix/>
          </a:blip>
          <a:srcRect l="4589" b="6393"/>
          <a:stretch/>
        </p:blipFill>
        <p:spPr>
          <a:xfrm rot="-5400000">
            <a:off x="991125" y="3092598"/>
            <a:ext cx="3160177" cy="400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457200" y="440925"/>
            <a:ext cx="8229600" cy="89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Shelter Collaboration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457200" y="1336425"/>
            <a:ext cx="7818600" cy="512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51400"/>
            <a:ext cx="4200801" cy="240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700" y="1551400"/>
            <a:ext cx="3470124" cy="22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700" y="4247690"/>
            <a:ext cx="3470125" cy="20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4225" y="4810425"/>
            <a:ext cx="4838576" cy="109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0"/>
          <p:cNvSpPr txBox="1">
            <a:spLocks noGrp="1"/>
          </p:cNvSpPr>
          <p:nvPr>
            <p:ph type="title"/>
          </p:nvPr>
        </p:nvSpPr>
        <p:spPr>
          <a:xfrm>
            <a:off x="457200" y="496025"/>
            <a:ext cx="82296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8000"/>
                </a:solidFill>
              </a:rPr>
              <a:t>Hotline Operator</a:t>
            </a:r>
            <a:endParaRPr sz="3800">
              <a:solidFill>
                <a:srgbClr val="008000"/>
              </a:solidFill>
            </a:endParaRPr>
          </a:p>
        </p:txBody>
      </p:sp>
      <p:sp>
        <p:nvSpPr>
          <p:cNvPr id="623" name="Google Shape;623;p70"/>
          <p:cNvSpPr txBox="1">
            <a:spLocks noGrp="1"/>
          </p:cNvSpPr>
          <p:nvPr>
            <p:ph type="body" idx="1"/>
          </p:nvPr>
        </p:nvSpPr>
        <p:spPr>
          <a:xfrm>
            <a:off x="533000" y="1280825"/>
            <a:ext cx="8153700" cy="55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Sign in/check-in with lead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200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Set up workstation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200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Add your phone to Ring Central OR familiarize yourself with Napa CART issued phone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2004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Receive calls. Remember: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76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Remain calm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thorough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 kind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Write neatly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End of shift: disconnect your phone OR return issued phone to charging station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Sign out/make sure your 214 is complete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70"/>
          <p:cNvPicPr preferRelativeResize="0"/>
          <p:nvPr/>
        </p:nvPicPr>
        <p:blipFill rotWithShape="1">
          <a:blip r:embed="rId3">
            <a:alphaModFix/>
          </a:blip>
          <a:srcRect r="13948"/>
          <a:stretch/>
        </p:blipFill>
        <p:spPr>
          <a:xfrm>
            <a:off x="533000" y="1582850"/>
            <a:ext cx="2895999" cy="337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1"/>
          <p:cNvSpPr txBox="1">
            <a:spLocks noGrp="1"/>
          </p:cNvSpPr>
          <p:nvPr>
            <p:ph type="title"/>
          </p:nvPr>
        </p:nvSpPr>
        <p:spPr>
          <a:xfrm>
            <a:off x="621825" y="434325"/>
            <a:ext cx="82296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Dispatch Radio Operator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630" name="Google Shape;630;p71"/>
          <p:cNvSpPr txBox="1">
            <a:spLocks noGrp="1"/>
          </p:cNvSpPr>
          <p:nvPr>
            <p:ph type="body" idx="1"/>
          </p:nvPr>
        </p:nvSpPr>
        <p:spPr>
          <a:xfrm>
            <a:off x="457200" y="1450950"/>
            <a:ext cx="8229600" cy="50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Sign in/check-in with lead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Set up workstation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Radio test with Evac teams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Work your shift: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▫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Prioritize RFAS requests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▫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Dispatch teams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▫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Tracking documents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End of shift: hand off station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(do not leave unattended!)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Sign out/make sure your 214 is complete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71"/>
          <p:cNvPicPr preferRelativeResize="0"/>
          <p:nvPr/>
        </p:nvPicPr>
        <p:blipFill rotWithShape="1">
          <a:blip r:embed="rId3">
            <a:alphaModFix/>
          </a:blip>
          <a:srcRect l="42301" t="16578" r="15273" b="24900"/>
          <a:stretch/>
        </p:blipFill>
        <p:spPr>
          <a:xfrm>
            <a:off x="5218700" y="1682750"/>
            <a:ext cx="3556925" cy="367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2"/>
          <p:cNvSpPr txBox="1">
            <a:spLocks noGrp="1"/>
          </p:cNvSpPr>
          <p:nvPr>
            <p:ph type="title"/>
          </p:nvPr>
        </p:nvSpPr>
        <p:spPr>
          <a:xfrm>
            <a:off x="457200" y="451675"/>
            <a:ext cx="8229600" cy="9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Dispatch Tracker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637" name="Google Shape;637;p72"/>
          <p:cNvSpPr txBox="1">
            <a:spLocks noGrp="1"/>
          </p:cNvSpPr>
          <p:nvPr>
            <p:ph type="body" idx="1"/>
          </p:nvPr>
        </p:nvSpPr>
        <p:spPr>
          <a:xfrm>
            <a:off x="457200" y="1291050"/>
            <a:ext cx="8229600" cy="51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Sign in/check-in with lead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Set up workstation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Work your shift: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 all Evac team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activity- whiteboard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Tracking with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▫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Responsible for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knowing where teams are at all times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End of shift: hand off station (do not leave unattended!)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Sign out/make sure your 214 form is complete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p72"/>
          <p:cNvPicPr preferRelativeResize="0"/>
          <p:nvPr/>
        </p:nvPicPr>
        <p:blipFill rotWithShape="1">
          <a:blip r:embed="rId3">
            <a:alphaModFix/>
          </a:blip>
          <a:srcRect l="7938" t="22269" r="9716" b="10103"/>
          <a:stretch/>
        </p:blipFill>
        <p:spPr>
          <a:xfrm>
            <a:off x="4244925" y="1717475"/>
            <a:ext cx="4441875" cy="273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3"/>
          <p:cNvSpPr txBox="1">
            <a:spLocks noGrp="1"/>
          </p:cNvSpPr>
          <p:nvPr>
            <p:ph type="title"/>
          </p:nvPr>
        </p:nvSpPr>
        <p:spPr>
          <a:xfrm>
            <a:off x="1037125" y="414400"/>
            <a:ext cx="75192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Dispatch - Training Opportunities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644" name="Google Shape;644;p73"/>
          <p:cNvSpPr txBox="1">
            <a:spLocks noGrp="1"/>
          </p:cNvSpPr>
          <p:nvPr>
            <p:ph type="body" idx="1"/>
          </p:nvPr>
        </p:nvSpPr>
        <p:spPr>
          <a:xfrm>
            <a:off x="816725" y="1241800"/>
            <a:ext cx="7870200" cy="53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Dispatch training - June 6,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Communications Training - August 1,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Activation Drill - August 22, 2020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" name="Google Shape;645;p73"/>
          <p:cNvPicPr preferRelativeResize="0"/>
          <p:nvPr/>
        </p:nvPicPr>
        <p:blipFill rotWithShape="1">
          <a:blip r:embed="rId3">
            <a:alphaModFix/>
          </a:blip>
          <a:srcRect l="20415" t="32272" r="7215"/>
          <a:stretch/>
        </p:blipFill>
        <p:spPr>
          <a:xfrm>
            <a:off x="2100563" y="2769025"/>
            <a:ext cx="4942874" cy="380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4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4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Communications Overview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>
              <a:latin typeface="Georgia"/>
              <a:ea typeface="Georgia"/>
              <a:cs typeface="Georgia"/>
              <a:sym typeface="Georgia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653" name="Google Shape;653;p74"/>
          <p:cNvPicPr preferRelativeResize="0"/>
          <p:nvPr/>
        </p:nvPicPr>
        <p:blipFill rotWithShape="1">
          <a:blip r:embed="rId3">
            <a:alphaModFix/>
          </a:blip>
          <a:srcRect b="2629"/>
          <a:stretch/>
        </p:blipFill>
        <p:spPr>
          <a:xfrm>
            <a:off x="1127875" y="125950"/>
            <a:ext cx="6845024" cy="321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5"/>
          <p:cNvSpPr txBox="1">
            <a:spLocks noGrp="1"/>
          </p:cNvSpPr>
          <p:nvPr>
            <p:ph type="title"/>
          </p:nvPr>
        </p:nvSpPr>
        <p:spPr>
          <a:xfrm>
            <a:off x="179950" y="453200"/>
            <a:ext cx="8506800" cy="919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Communications Team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660" name="Google Shape;660;p75"/>
          <p:cNvSpPr txBox="1">
            <a:spLocks noGrp="1"/>
          </p:cNvSpPr>
          <p:nvPr>
            <p:ph type="body" idx="1"/>
          </p:nvPr>
        </p:nvSpPr>
        <p:spPr>
          <a:xfrm>
            <a:off x="559825" y="1712825"/>
            <a:ext cx="3678900" cy="46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Radio Communications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Lifeline for the Evacuation Teams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Shelter radios - WT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Field radios - CB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Ham radios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p75"/>
          <p:cNvPicPr preferRelativeResize="0"/>
          <p:nvPr/>
        </p:nvPicPr>
        <p:blipFill rotWithShape="1">
          <a:blip r:embed="rId3">
            <a:alphaModFix/>
          </a:blip>
          <a:srcRect l="43284" t="18354"/>
          <a:stretch/>
        </p:blipFill>
        <p:spPr>
          <a:xfrm>
            <a:off x="4238775" y="1712825"/>
            <a:ext cx="4448025" cy="480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76"/>
          <p:cNvSpPr txBox="1">
            <a:spLocks noGrp="1"/>
          </p:cNvSpPr>
          <p:nvPr>
            <p:ph type="title"/>
          </p:nvPr>
        </p:nvSpPr>
        <p:spPr>
          <a:xfrm>
            <a:off x="457200" y="473200"/>
            <a:ext cx="8229600" cy="95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Radio Requirements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668" name="Google Shape;668;p76"/>
          <p:cNvSpPr txBox="1">
            <a:spLocks noGrp="1"/>
          </p:cNvSpPr>
          <p:nvPr>
            <p:ph type="body" idx="1"/>
          </p:nvPr>
        </p:nvSpPr>
        <p:spPr>
          <a:xfrm>
            <a:off x="457200" y="1432902"/>
            <a:ext cx="8229600" cy="514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Need Frequencies for EACH division. Comm Team programs all mobile and handheld radios for the Evac Teams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Handheld CB- Line of sight/ power limit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Ham radios- specialized training, don’t require line of sight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All field teams need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     designated radio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Air Ops is a perfect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frequency to monitor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76"/>
          <p:cNvPicPr preferRelativeResize="0"/>
          <p:nvPr/>
        </p:nvPicPr>
        <p:blipFill rotWithShape="1">
          <a:blip r:embed="rId3">
            <a:alphaModFix/>
          </a:blip>
          <a:srcRect l="43120" t="45414" r="4402" b="14935"/>
          <a:stretch/>
        </p:blipFill>
        <p:spPr>
          <a:xfrm>
            <a:off x="4105025" y="3977375"/>
            <a:ext cx="4581776" cy="259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7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77"/>
          <p:cNvSpPr txBox="1">
            <a:spLocks noGrp="1"/>
          </p:cNvSpPr>
          <p:nvPr>
            <p:ph type="body" idx="1"/>
          </p:nvPr>
        </p:nvSpPr>
        <p:spPr>
          <a:xfrm>
            <a:off x="457200" y="2249424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77"/>
          <p:cNvSpPr txBox="1">
            <a:spLocks noGrp="1"/>
          </p:cNvSpPr>
          <p:nvPr>
            <p:ph type="body" idx="2"/>
          </p:nvPr>
        </p:nvSpPr>
        <p:spPr>
          <a:xfrm>
            <a:off x="4648200" y="2249424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8" name="Google Shape;678;p77"/>
          <p:cNvPicPr preferRelativeResize="0"/>
          <p:nvPr/>
        </p:nvPicPr>
        <p:blipFill rotWithShape="1">
          <a:blip r:embed="rId3">
            <a:alphaModFix/>
          </a:blip>
          <a:srcRect l="3053" t="3393" b="5639"/>
          <a:stretch/>
        </p:blipFill>
        <p:spPr>
          <a:xfrm>
            <a:off x="514350" y="975725"/>
            <a:ext cx="8115302" cy="5710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78"/>
          <p:cNvSpPr txBox="1">
            <a:spLocks noGrp="1"/>
          </p:cNvSpPr>
          <p:nvPr>
            <p:ph type="title"/>
          </p:nvPr>
        </p:nvSpPr>
        <p:spPr>
          <a:xfrm>
            <a:off x="457200" y="474450"/>
            <a:ext cx="8229600" cy="924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Conversational vs Clear Text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685" name="Google Shape;685;p78"/>
          <p:cNvSpPr txBox="1">
            <a:spLocks noGrp="1"/>
          </p:cNvSpPr>
          <p:nvPr>
            <p:ph type="body" idx="1"/>
          </p:nvPr>
        </p:nvSpPr>
        <p:spPr>
          <a:xfrm>
            <a:off x="457200" y="1398750"/>
            <a:ext cx="4829700" cy="537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What did you say?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We are on our way to the animal evacuation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We need some additional help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Okay, I understand what you want me to do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“Hey you, it’s Me”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78"/>
          <p:cNvSpPr txBox="1">
            <a:spLocks noGrp="1"/>
          </p:cNvSpPr>
          <p:nvPr>
            <p:ph type="body" idx="2"/>
          </p:nvPr>
        </p:nvSpPr>
        <p:spPr>
          <a:xfrm>
            <a:off x="5101900" y="1398625"/>
            <a:ext cx="3584700" cy="537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Repeat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Responding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Resource request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Copy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NCART Dispatch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NCART IC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79"/>
          <p:cNvSpPr txBox="1">
            <a:spLocks noGrp="1"/>
          </p:cNvSpPr>
          <p:nvPr>
            <p:ph type="title"/>
          </p:nvPr>
        </p:nvSpPr>
        <p:spPr>
          <a:xfrm>
            <a:off x="376350" y="412250"/>
            <a:ext cx="8507100" cy="7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Comms - Training Opportunities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692" name="Google Shape;692;p79"/>
          <p:cNvSpPr txBox="1">
            <a:spLocks noGrp="1"/>
          </p:cNvSpPr>
          <p:nvPr>
            <p:ph type="body" idx="1"/>
          </p:nvPr>
        </p:nvSpPr>
        <p:spPr>
          <a:xfrm>
            <a:off x="816725" y="1164350"/>
            <a:ext cx="7870200" cy="5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Dispatch training - June 6,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Communications Training - August 1,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Activation Drill - August 22, 2020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CERT training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3" name="Google Shape;693;p79"/>
          <p:cNvPicPr preferRelativeResize="0"/>
          <p:nvPr/>
        </p:nvPicPr>
        <p:blipFill rotWithShape="1">
          <a:blip r:embed="rId3">
            <a:alphaModFix/>
          </a:blip>
          <a:srcRect t="3662" r="2296" b="45534"/>
          <a:stretch/>
        </p:blipFill>
        <p:spPr>
          <a:xfrm>
            <a:off x="3231125" y="2833775"/>
            <a:ext cx="5652326" cy="391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1014675" y="417025"/>
            <a:ext cx="7672200" cy="90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Incident Command System ICS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457200" y="1402825"/>
            <a:ext cx="8229600" cy="524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Developed in California in 1970s to facilitate multi agency response to wildfires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Internationally used in emergency response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Essential language of first and second responders to integrate/work together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FEMA ICS 100, 200 are required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How does this translate to you as volunteers?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Report to a supervisor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Span of control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Follow procedures- you are not in charge….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80" descr="A group of people standing next to a horse &#10; 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32658" b="4872"/>
          <a:stretch/>
        </p:blipFill>
        <p:spPr>
          <a:xfrm>
            <a:off x="619500" y="0"/>
            <a:ext cx="7905000" cy="36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0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80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81735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ASAR (Animal Search &amp; Rescue) Overview</a:t>
            </a:r>
            <a:endParaRPr sz="3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aka Field Operations</a:t>
            </a:r>
            <a:endParaRPr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 b="1">
              <a:solidFill>
                <a:srgbClr val="000000"/>
              </a:solidFill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1"/>
          <p:cNvSpPr txBox="1">
            <a:spLocks noGrp="1"/>
          </p:cNvSpPr>
          <p:nvPr>
            <p:ph type="title"/>
          </p:nvPr>
        </p:nvSpPr>
        <p:spPr>
          <a:xfrm>
            <a:off x="457200" y="455975"/>
            <a:ext cx="8229600" cy="239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41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ASAR’s Team Mission </a:t>
            </a:r>
            <a:endParaRPr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410"/>
              <a:buFont typeface="Trebuchet MS"/>
              <a:buNone/>
            </a:pPr>
            <a:endParaRPr sz="1000">
              <a:solidFill>
                <a:srgbClr val="008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4410"/>
              <a:buFont typeface="Trebuchet MS"/>
              <a:buNone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ensure the best possible outcome for animals affected by a disaster</a:t>
            </a:r>
            <a:br>
              <a:rPr lang="en-US" sz="3600" i="1">
                <a:solidFill>
                  <a:srgbClr val="797A4D"/>
                </a:solidFill>
              </a:rPr>
            </a:br>
            <a:endParaRPr/>
          </a:p>
        </p:txBody>
      </p:sp>
      <p:pic>
        <p:nvPicPr>
          <p:cNvPr id="708" name="Google Shape;708;p81"/>
          <p:cNvPicPr preferRelativeResize="0"/>
          <p:nvPr/>
        </p:nvPicPr>
        <p:blipFill rotWithShape="1">
          <a:blip r:embed="rId3">
            <a:alphaModFix/>
          </a:blip>
          <a:srcRect t="7673" b="2888"/>
          <a:stretch/>
        </p:blipFill>
        <p:spPr>
          <a:xfrm>
            <a:off x="5439425" y="2317050"/>
            <a:ext cx="3477949" cy="414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025" y="2317050"/>
            <a:ext cx="5124370" cy="4147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2"/>
          <p:cNvSpPr txBox="1">
            <a:spLocks noGrp="1"/>
          </p:cNvSpPr>
          <p:nvPr>
            <p:ph type="title"/>
          </p:nvPr>
        </p:nvSpPr>
        <p:spPr>
          <a:xfrm>
            <a:off x="457200" y="852525"/>
            <a:ext cx="8229600" cy="45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Animal Search and Rescue Teams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16" name="Google Shape;716;p82"/>
          <p:cNvSpPr txBox="1">
            <a:spLocks noGrp="1"/>
          </p:cNvSpPr>
          <p:nvPr>
            <p:ph type="body" idx="1"/>
          </p:nvPr>
        </p:nvSpPr>
        <p:spPr>
          <a:xfrm>
            <a:off x="457200" y="4080450"/>
            <a:ext cx="8229600" cy="245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21748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Work with First Responders and County Emergency Operations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21748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Evacuate both large and small animals kept as pets, companion animals, or as part of agriculture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1748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Provide Shelter in Place care for animals left behind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2174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State law prohibits us from handling wildlife - 224-HAWK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" name="Google Shape;717;p82"/>
          <p:cNvPicPr preferRelativeResize="0"/>
          <p:nvPr/>
        </p:nvPicPr>
        <p:blipFill rotWithShape="1">
          <a:blip r:embed="rId3">
            <a:alphaModFix/>
          </a:blip>
          <a:srcRect l="9853" t="4816" b="14368"/>
          <a:stretch/>
        </p:blipFill>
        <p:spPr>
          <a:xfrm>
            <a:off x="782750" y="1325863"/>
            <a:ext cx="3910405" cy="26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0542" y="1312425"/>
            <a:ext cx="3505410" cy="262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83"/>
          <p:cNvSpPr txBox="1">
            <a:spLocks noGrp="1"/>
          </p:cNvSpPr>
          <p:nvPr>
            <p:ph type="title"/>
          </p:nvPr>
        </p:nvSpPr>
        <p:spPr>
          <a:xfrm>
            <a:off x="370400" y="453675"/>
            <a:ext cx="8229600" cy="866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ASAR Leads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25" name="Google Shape;725;p83"/>
          <p:cNvSpPr txBox="1">
            <a:spLocks noGrp="1"/>
          </p:cNvSpPr>
          <p:nvPr>
            <p:ph type="body" idx="1"/>
          </p:nvPr>
        </p:nvSpPr>
        <p:spPr>
          <a:xfrm>
            <a:off x="457200" y="1842425"/>
            <a:ext cx="8229600" cy="415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Evac &amp; Shelter-In-Place Leads:</a:t>
            </a:r>
            <a:endParaRPr sz="24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Mike and Nancy Kerson, co-leaders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Transportation Lead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: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Allen Harrison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 b="1">
                <a:latin typeface="Arial"/>
                <a:ea typeface="Arial"/>
                <a:cs typeface="Arial"/>
                <a:sym typeface="Arial"/>
              </a:rPr>
              <a:t>Assistant Leads: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steps in as leader if Incident occurs when regular leader is unavailable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Jen Borgen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Lisa Stewart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Vicki Dawson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84"/>
          <p:cNvSpPr txBox="1">
            <a:spLocks noGrp="1"/>
          </p:cNvSpPr>
          <p:nvPr>
            <p:ph type="title"/>
          </p:nvPr>
        </p:nvSpPr>
        <p:spPr>
          <a:xfrm>
            <a:off x="670400" y="450100"/>
            <a:ext cx="8229600" cy="94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008000"/>
                </a:solidFill>
              </a:rPr>
              <a:t>When you get the Activation Notice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32" name="Google Shape;732;p84"/>
          <p:cNvSpPr txBox="1">
            <a:spLocks noGrp="1"/>
          </p:cNvSpPr>
          <p:nvPr>
            <p:ph type="body" idx="1"/>
          </p:nvPr>
        </p:nvSpPr>
        <p:spPr>
          <a:xfrm>
            <a:off x="457200" y="1397500"/>
            <a:ext cx="8229600" cy="517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2300" lvl="0" indent="-5143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Respond ASAP: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     (a) if you are coming, 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     (b) when you are coming, and </a:t>
            </a:r>
            <a:br>
              <a:rPr lang="en-US" sz="2400">
                <a:latin typeface="Arial"/>
                <a:ea typeface="Arial"/>
                <a:cs typeface="Arial"/>
                <a:sym typeface="Arial"/>
              </a:rPr>
            </a:br>
            <a:r>
              <a:rPr lang="en-US" sz="2400">
                <a:latin typeface="Arial"/>
                <a:ea typeface="Arial"/>
                <a:cs typeface="Arial"/>
                <a:sym typeface="Arial"/>
              </a:rPr>
              <a:t>     (c) what (if anything) you are driving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622300" lvl="0" indent="-5143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If you can’t go right away, respond with a </a:t>
            </a:r>
            <a:r>
              <a:rPr lang="en-US" sz="2400" b="1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brief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 email to info@napacart.org saying when or if you can be available.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62230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Start your 214 form. Photograph odometer/time leave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62230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Bring your Go-Bag and anything else you might want, such as folding chair, sleeping bag and pillow, change of clothes, food, any personal tools you may want, and WATER - important to stay hydrated!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657225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5"/>
          <p:cNvSpPr txBox="1">
            <a:spLocks noGrp="1"/>
          </p:cNvSpPr>
          <p:nvPr>
            <p:ph type="title"/>
          </p:nvPr>
        </p:nvSpPr>
        <p:spPr>
          <a:xfrm>
            <a:off x="457200" y="467850"/>
            <a:ext cx="8229600" cy="69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What should you wear?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39" name="Google Shape;739;p85"/>
          <p:cNvSpPr txBox="1">
            <a:spLocks noGrp="1"/>
          </p:cNvSpPr>
          <p:nvPr>
            <p:ph type="body" idx="1"/>
          </p:nvPr>
        </p:nvSpPr>
        <p:spPr>
          <a:xfrm>
            <a:off x="457200" y="1166550"/>
            <a:ext cx="5106900" cy="551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230187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Sturdy, comfortable work shoes or boots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301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Long pants, preferably 100% cotton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301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Sun hat or Napa CART cap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301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Sunglasses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301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Your Napa CART shirt if you have one, or any 100% cotton shirt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301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Bring your CERT helmet, ID and vest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230187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You may be issued special PPE’s (Personal Protective Equipment) at the staging area - Wear them!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0" name="Google Shape;74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6500" y="1318950"/>
            <a:ext cx="3275099" cy="4916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86"/>
          <p:cNvSpPr txBox="1">
            <a:spLocks noGrp="1"/>
          </p:cNvSpPr>
          <p:nvPr>
            <p:ph type="title" idx="4294967295"/>
          </p:nvPr>
        </p:nvSpPr>
        <p:spPr>
          <a:xfrm>
            <a:off x="349200" y="309350"/>
            <a:ext cx="8445600" cy="10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ASAR Staging Area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46" name="Google Shape;746;p86"/>
          <p:cNvSpPr txBox="1">
            <a:spLocks noGrp="1"/>
          </p:cNvSpPr>
          <p:nvPr>
            <p:ph type="body" idx="1"/>
          </p:nvPr>
        </p:nvSpPr>
        <p:spPr>
          <a:xfrm>
            <a:off x="241300" y="1267000"/>
            <a:ext cx="5188200" cy="51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42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 in 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Wait in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esignated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olunteer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 until given an assignment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lvl="0" indent="-306387" algn="l" rtl="0"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Each vehicle to be used for operations will be checked for safety and readiness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7" name="Google Shape;747;p86"/>
          <p:cNvPicPr preferRelativeResize="0"/>
          <p:nvPr/>
        </p:nvPicPr>
        <p:blipFill rotWithShape="1">
          <a:blip r:embed="rId3">
            <a:alphaModFix/>
          </a:blip>
          <a:srcRect t="20828" b="20464"/>
          <a:stretch/>
        </p:blipFill>
        <p:spPr>
          <a:xfrm>
            <a:off x="5292550" y="1267000"/>
            <a:ext cx="3188324" cy="249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86"/>
          <p:cNvPicPr preferRelativeResize="0"/>
          <p:nvPr/>
        </p:nvPicPr>
        <p:blipFill rotWithShape="1">
          <a:blip r:embed="rId4">
            <a:alphaModFix/>
          </a:blip>
          <a:srcRect l="38223" t="20287" r="4512" b="12444"/>
          <a:stretch/>
        </p:blipFill>
        <p:spPr>
          <a:xfrm>
            <a:off x="5192750" y="3930500"/>
            <a:ext cx="3188325" cy="280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87"/>
          <p:cNvSpPr txBox="1">
            <a:spLocks noGrp="1"/>
          </p:cNvSpPr>
          <p:nvPr>
            <p:ph type="title"/>
          </p:nvPr>
        </p:nvSpPr>
        <p:spPr>
          <a:xfrm>
            <a:off x="457200" y="456025"/>
            <a:ext cx="8229600" cy="88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ASAR Teams Composition</a:t>
            </a:r>
            <a:endParaRPr/>
          </a:p>
        </p:txBody>
      </p:sp>
      <p:sp>
        <p:nvSpPr>
          <p:cNvPr id="755" name="Google Shape;755;p87"/>
          <p:cNvSpPr txBox="1">
            <a:spLocks noGrp="1"/>
          </p:cNvSpPr>
          <p:nvPr>
            <p:ph type="body" idx="1"/>
          </p:nvPr>
        </p:nvSpPr>
        <p:spPr>
          <a:xfrm>
            <a:off x="457200" y="1633875"/>
            <a:ext cx="8229600" cy="4939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ASAR Leads will assign Teams.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Will be determined by incident needs and volume of incoming requests from Dispatch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Minimum size: one vehicle with two people - No one goes alone!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Team vehicles may include: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Pilot Car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One or more Truck-Trailer rig(s)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▫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Supply &amp; Water truck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8"/>
          <p:cNvSpPr txBox="1">
            <a:spLocks noGrp="1"/>
          </p:cNvSpPr>
          <p:nvPr>
            <p:ph type="title" idx="4294967295"/>
          </p:nvPr>
        </p:nvSpPr>
        <p:spPr>
          <a:xfrm>
            <a:off x="241200" y="427875"/>
            <a:ext cx="84456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i="0" u="none" strike="noStrike" cap="none">
                <a:solidFill>
                  <a:srgbClr val="008000"/>
                </a:solidFill>
              </a:rPr>
              <a:t>Role Assignment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61" name="Google Shape;761;p88"/>
          <p:cNvSpPr txBox="1">
            <a:spLocks noGrp="1"/>
          </p:cNvSpPr>
          <p:nvPr>
            <p:ph type="body" idx="1"/>
          </p:nvPr>
        </p:nvSpPr>
        <p:spPr>
          <a:xfrm>
            <a:off x="457200" y="1438625"/>
            <a:ext cx="8229600" cy="4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42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team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regardless of size, includes several roles that must be performed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role has specific responsibilities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role must be assigned to a specific person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People might be assigned multiple roles, but every role must have a person assigned to it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you understand your role(s) before heading out. Don’t be afraid to ask for clarification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 or review SOG</a:t>
            </a:r>
            <a:endParaRPr sz="26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9"/>
          <p:cNvSpPr txBox="1">
            <a:spLocks noGrp="1"/>
          </p:cNvSpPr>
          <p:nvPr>
            <p:ph type="title" idx="4294967295"/>
          </p:nvPr>
        </p:nvSpPr>
        <p:spPr>
          <a:xfrm>
            <a:off x="431800" y="437475"/>
            <a:ext cx="82422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   </a:t>
            </a:r>
            <a:r>
              <a:rPr lang="en-US" sz="38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  </a:t>
            </a:r>
            <a:r>
              <a:rPr lang="en-US">
                <a:solidFill>
                  <a:srgbClr val="008000"/>
                </a:solidFill>
              </a:rPr>
              <a:t>ASAR</a:t>
            </a:r>
            <a:r>
              <a:rPr lang="en-US" i="0" u="none" strike="noStrike" cap="none">
                <a:solidFill>
                  <a:srgbClr val="008000"/>
                </a:solidFill>
              </a:rPr>
              <a:t> </a:t>
            </a:r>
            <a:r>
              <a:rPr lang="en-US">
                <a:solidFill>
                  <a:srgbClr val="008000"/>
                </a:solidFill>
              </a:rPr>
              <a:t>Team</a:t>
            </a:r>
            <a:r>
              <a:rPr lang="en-US" i="0" u="none" strike="noStrike" cap="none">
                <a:solidFill>
                  <a:srgbClr val="008000"/>
                </a:solidFill>
              </a:rPr>
              <a:t> Roles</a:t>
            </a:r>
            <a:br>
              <a:rPr lang="en-US" sz="3600" b="1" i="0" u="none" strike="noStrike" cap="none">
                <a:solidFill>
                  <a:schemeClr val="dk2"/>
                </a:solidFill>
              </a:rPr>
            </a:br>
            <a:endParaRPr sz="3600" b="1" i="0" u="none" strike="noStrike" cap="none">
              <a:solidFill>
                <a:schemeClr val="dk2"/>
              </a:solidFill>
            </a:endParaRPr>
          </a:p>
        </p:txBody>
      </p:sp>
      <p:sp>
        <p:nvSpPr>
          <p:cNvPr id="767" name="Google Shape;767;p89"/>
          <p:cNvSpPr txBox="1">
            <a:spLocks noGrp="1"/>
          </p:cNvSpPr>
          <p:nvPr>
            <p:ph type="body" idx="1"/>
          </p:nvPr>
        </p:nvSpPr>
        <p:spPr>
          <a:xfrm>
            <a:off x="444500" y="995850"/>
            <a:ext cx="8519400" cy="58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Leader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Safety Officer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Drivers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Co-Pilots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Scribe (log trip, fill out 214s)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Communications (radios)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Animal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Handling &amp; Care Technician</a:t>
            </a: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(2 or more)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b="1" i="1">
                <a:latin typeface="Arial"/>
                <a:ea typeface="Arial"/>
                <a:cs typeface="Arial"/>
                <a:sym typeface="Arial"/>
              </a:rPr>
              <a:t>For most Incidents we are likely to use single truck-trailer teams of two people, so you are likely to have many roles. </a:t>
            </a:r>
            <a:endParaRPr b="1" i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/>
        </p:nvSpPr>
        <p:spPr>
          <a:xfrm>
            <a:off x="457200" y="454025"/>
            <a:ext cx="82296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en-US" sz="400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Example of ICS Organization</a:t>
            </a:r>
            <a:endParaRPr sz="400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6" name="Google Shape;196;p2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5250" y="1332725"/>
            <a:ext cx="8293500" cy="47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90"/>
          <p:cNvSpPr txBox="1">
            <a:spLocks noGrp="1"/>
          </p:cNvSpPr>
          <p:nvPr>
            <p:ph type="title" idx="4294967295"/>
          </p:nvPr>
        </p:nvSpPr>
        <p:spPr>
          <a:xfrm>
            <a:off x="457200" y="406400"/>
            <a:ext cx="82296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i="0" u="none" strike="noStrike" cap="none">
                <a:solidFill>
                  <a:srgbClr val="008000"/>
                </a:solidFill>
              </a:rPr>
              <a:t>Team Leader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73" name="Google Shape;773;p90"/>
          <p:cNvSpPr txBox="1">
            <a:spLocks noGrp="1"/>
          </p:cNvSpPr>
          <p:nvPr>
            <p:ph type="body" idx="1"/>
          </p:nvPr>
        </p:nvSpPr>
        <p:spPr>
          <a:xfrm>
            <a:off x="457200" y="1462350"/>
            <a:ext cx="8229600" cy="51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Leads Team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Assigns roles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Plans operations</a:t>
            </a:r>
            <a:endParaRPr sz="260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Georgia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Georgia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Georgia"/>
              <a:buNone/>
            </a:pPr>
            <a:r>
              <a:rPr lang="en-US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Criteria: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Judgement</a:t>
            </a:r>
            <a:endParaRPr sz="260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Knows ICS (Incident C</a:t>
            </a: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mmand System)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“People Skills”</a:t>
            </a:r>
            <a:endParaRPr sz="260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Calm Under Pressure</a:t>
            </a:r>
            <a:endParaRPr sz="260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Able to assess and respond to rapidly changing circumstances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4" name="Google Shape;774;p90"/>
          <p:cNvPicPr preferRelativeResize="0"/>
          <p:nvPr/>
        </p:nvPicPr>
        <p:blipFill rotWithShape="1">
          <a:blip r:embed="rId3">
            <a:alphaModFix/>
          </a:blip>
          <a:srcRect l="1633" r="2286" b="17654"/>
          <a:stretch/>
        </p:blipFill>
        <p:spPr>
          <a:xfrm rot="10800000">
            <a:off x="3655876" y="1280851"/>
            <a:ext cx="4589274" cy="294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1"/>
          <p:cNvSpPr txBox="1">
            <a:spLocks noGrp="1"/>
          </p:cNvSpPr>
          <p:nvPr>
            <p:ph type="title" idx="4294967295"/>
          </p:nvPr>
        </p:nvSpPr>
        <p:spPr>
          <a:xfrm>
            <a:off x="457200" y="389225"/>
            <a:ext cx="82296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4000"/>
              <a:buFont typeface="Arial"/>
              <a:buNone/>
            </a:pPr>
            <a:r>
              <a:rPr lang="en-US">
                <a:solidFill>
                  <a:srgbClr val="008000"/>
                </a:solidFill>
              </a:rPr>
              <a:t>Team </a:t>
            </a:r>
            <a:r>
              <a:rPr lang="en-US" i="0" u="none" strike="noStrike" cap="none">
                <a:solidFill>
                  <a:srgbClr val="008000"/>
                </a:solidFill>
              </a:rPr>
              <a:t>Safety Officer</a:t>
            </a:r>
            <a:r>
              <a:rPr lang="en-US" i="0" u="none" strike="noStrike" cap="none">
                <a:solidFill>
                  <a:srgbClr val="000000"/>
                </a:solidFill>
              </a:rPr>
              <a:t>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780" name="Google Shape;780;p91"/>
          <p:cNvSpPr txBox="1">
            <a:spLocks noGrp="1"/>
          </p:cNvSpPr>
          <p:nvPr>
            <p:ph type="body" idx="1"/>
          </p:nvPr>
        </p:nvSpPr>
        <p:spPr>
          <a:xfrm>
            <a:off x="457200" y="1213700"/>
            <a:ext cx="8229600" cy="53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Looks after team well-being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7146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▫"/>
            </a:pPr>
            <a:r>
              <a:rPr lang="en-US" sz="30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Reminds people to drink water, eat, take a break, etc. as needed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Monitors and </a:t>
            </a: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0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ssesses overall mission safety</a:t>
            </a:r>
            <a:endParaRPr sz="300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Leads team size up upon arrival at site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Has the power to terminate the mission immediately, if in Safety Officer’s judgement, it has become too risky</a:t>
            </a:r>
            <a:endParaRPr sz="300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Ideally, not distracted by other duties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Georgia"/>
              <a:buNone/>
            </a:pPr>
            <a:r>
              <a:rPr lang="en-US" sz="3000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103187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Georgia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92"/>
          <p:cNvSpPr txBox="1">
            <a:spLocks noGrp="1"/>
          </p:cNvSpPr>
          <p:nvPr>
            <p:ph type="title" idx="4294967295"/>
          </p:nvPr>
        </p:nvSpPr>
        <p:spPr>
          <a:xfrm>
            <a:off x="219750" y="418325"/>
            <a:ext cx="8445600" cy="7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3600">
                <a:solidFill>
                  <a:srgbClr val="008000"/>
                </a:solidFill>
              </a:rPr>
              <a:t>Animal Transport Technicians</a:t>
            </a:r>
            <a:r>
              <a:rPr lang="en-US" sz="3600" b="1" i="0" u="none" strike="noStrike" cap="none">
                <a:solidFill>
                  <a:schemeClr val="dk2"/>
                </a:solidFill>
              </a:rPr>
              <a:t> </a:t>
            </a:r>
            <a:endParaRPr sz="3600" b="1"/>
          </a:p>
        </p:txBody>
      </p:sp>
      <p:sp>
        <p:nvSpPr>
          <p:cNvPr id="786" name="Google Shape;786;p92"/>
          <p:cNvSpPr txBox="1">
            <a:spLocks noGrp="1"/>
          </p:cNvSpPr>
          <p:nvPr>
            <p:ph type="body" idx="1"/>
          </p:nvPr>
        </p:nvSpPr>
        <p:spPr>
          <a:xfrm>
            <a:off x="511100" y="4203200"/>
            <a:ext cx="8229600" cy="23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Appropriate license for trailer weight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DMV record on fil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ehicle must be in good working condition</a:t>
            </a:r>
            <a:endParaRPr sz="24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Proof of registration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Proof of insurance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92"/>
          <p:cNvPicPr preferRelativeResize="0"/>
          <p:nvPr/>
        </p:nvPicPr>
        <p:blipFill rotWithShape="1">
          <a:blip r:embed="rId3">
            <a:alphaModFix/>
          </a:blip>
          <a:srcRect t="7864" b="7754"/>
          <a:stretch/>
        </p:blipFill>
        <p:spPr>
          <a:xfrm>
            <a:off x="749818" y="1147325"/>
            <a:ext cx="7644356" cy="305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3"/>
          <p:cNvSpPr txBox="1">
            <a:spLocks noGrp="1"/>
          </p:cNvSpPr>
          <p:nvPr>
            <p:ph type="title"/>
          </p:nvPr>
        </p:nvSpPr>
        <p:spPr>
          <a:xfrm>
            <a:off x="413775" y="453675"/>
            <a:ext cx="8229600" cy="73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Trailer Drivers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794" name="Google Shape;794;p93"/>
          <p:cNvSpPr txBox="1">
            <a:spLocks noGrp="1"/>
          </p:cNvSpPr>
          <p:nvPr>
            <p:ph type="body" idx="1"/>
          </p:nvPr>
        </p:nvSpPr>
        <p:spPr>
          <a:xfrm>
            <a:off x="457200" y="3124200"/>
            <a:ext cx="8229600" cy="315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Same criteria as that of All Drivers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 b="1">
                <a:latin typeface="Arial"/>
                <a:ea typeface="Arial"/>
                <a:cs typeface="Arial"/>
                <a:sym typeface="Arial"/>
              </a:rPr>
              <a:t>PLUS: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Trailer Safety &amp; Maneuvering Course* 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June 7, 2020 - inspection/driving test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 b="1" i="1">
                <a:latin typeface="Arial"/>
                <a:ea typeface="Arial"/>
                <a:cs typeface="Arial"/>
                <a:sym typeface="Arial"/>
              </a:rPr>
              <a:t>Being Certified does not qualify you to self-deploy!</a:t>
            </a:r>
            <a:endParaRPr sz="2400" b="1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 b="1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b="1" i="1"/>
          </a:p>
        </p:txBody>
      </p:sp>
      <p:pic>
        <p:nvPicPr>
          <p:cNvPr id="795" name="Google Shape;795;p93"/>
          <p:cNvPicPr preferRelativeResize="0"/>
          <p:nvPr/>
        </p:nvPicPr>
        <p:blipFill rotWithShape="1">
          <a:blip r:embed="rId3">
            <a:alphaModFix/>
          </a:blip>
          <a:srcRect t="22423" b="5846"/>
          <a:stretch/>
        </p:blipFill>
        <p:spPr>
          <a:xfrm>
            <a:off x="1965163" y="1062775"/>
            <a:ext cx="5346376" cy="255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4"/>
          <p:cNvSpPr txBox="1">
            <a:spLocks noGrp="1"/>
          </p:cNvSpPr>
          <p:nvPr>
            <p:ph type="title" idx="4294967295"/>
          </p:nvPr>
        </p:nvSpPr>
        <p:spPr>
          <a:xfrm>
            <a:off x="618625" y="461750"/>
            <a:ext cx="8325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3600"/>
              <a:buFont typeface="Arial"/>
              <a:buNone/>
            </a:pPr>
            <a:r>
              <a:rPr lang="en-US" sz="3600" i="0" u="none" strike="noStrike" cap="none">
                <a:solidFill>
                  <a:srgbClr val="008000"/>
                </a:solidFill>
              </a:rPr>
              <a:t>Radio/Communications Operator</a:t>
            </a:r>
            <a:r>
              <a:rPr lang="en-US" sz="3600" i="0" u="none" strike="noStrike" cap="none">
                <a:solidFill>
                  <a:srgbClr val="454545"/>
                </a:solidFill>
              </a:rPr>
              <a:t> </a:t>
            </a:r>
            <a:endParaRPr sz="3600" i="0" u="none" strike="noStrike" cap="none">
              <a:solidFill>
                <a:schemeClr val="dk2"/>
              </a:solidFill>
            </a:endParaRPr>
          </a:p>
        </p:txBody>
      </p:sp>
      <p:sp>
        <p:nvSpPr>
          <p:cNvPr id="801" name="Google Shape;801;p94"/>
          <p:cNvSpPr txBox="1">
            <a:spLocks noGrp="1"/>
          </p:cNvSpPr>
          <p:nvPr>
            <p:ph type="body" idx="1"/>
          </p:nvPr>
        </p:nvSpPr>
        <p:spPr>
          <a:xfrm>
            <a:off x="1296400" y="4623775"/>
            <a:ext cx="7350900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Monitors police and fire scanners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Communicates with Dispatch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hand-held and Ham radios - plain speak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Logs and maintains equipment</a:t>
            </a: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83500"/>
            <a:ext cx="3960290" cy="314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9900" y="1248950"/>
            <a:ext cx="3140275" cy="31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2151" y="1471650"/>
            <a:ext cx="1923800" cy="29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5"/>
          <p:cNvSpPr txBox="1">
            <a:spLocks noGrp="1"/>
          </p:cNvSpPr>
          <p:nvPr>
            <p:ph type="title" idx="4294967295"/>
          </p:nvPr>
        </p:nvSpPr>
        <p:spPr>
          <a:xfrm>
            <a:off x="241300" y="453675"/>
            <a:ext cx="84456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4000"/>
              <a:buFont typeface="Arial"/>
              <a:buNone/>
            </a:pPr>
            <a:r>
              <a:rPr lang="en-US" sz="4000" i="0" u="none" strike="noStrike" cap="none">
                <a:solidFill>
                  <a:srgbClr val="008000"/>
                </a:solidFill>
              </a:rPr>
              <a:t>Veterinarian or Vet Tech</a:t>
            </a:r>
            <a:endParaRPr sz="4000" i="0" u="none" strike="noStrike" cap="none">
              <a:solidFill>
                <a:srgbClr val="008000"/>
              </a:solidFill>
            </a:endParaRPr>
          </a:p>
        </p:txBody>
      </p:sp>
      <p:sp>
        <p:nvSpPr>
          <p:cNvPr id="810" name="Google Shape;810;p95"/>
          <p:cNvSpPr txBox="1">
            <a:spLocks noGrp="1"/>
          </p:cNvSpPr>
          <p:nvPr>
            <p:ph type="body" idx="1"/>
          </p:nvPr>
        </p:nvSpPr>
        <p:spPr>
          <a:xfrm>
            <a:off x="472125" y="3886625"/>
            <a:ext cx="8301600" cy="24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Veterinary Team should be consulted before attempting any treatment in the field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Animal Care &amp; Handling Specialist(s) on each team will work with Veterinary Team as necessary to assess health and provide emergency care until animal can be brought in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800" b="0" i="0" u="none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77787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800" b="0" i="0" u="none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1" name="Google Shape;81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25" y="1302075"/>
            <a:ext cx="3124733" cy="23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1758" y="1302075"/>
            <a:ext cx="1757662" cy="234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95"/>
          <p:cNvPicPr preferRelativeResize="0"/>
          <p:nvPr/>
        </p:nvPicPr>
        <p:blipFill rotWithShape="1">
          <a:blip r:embed="rId5">
            <a:alphaModFix/>
          </a:blip>
          <a:srcRect t="5633" r="12884"/>
          <a:stretch/>
        </p:blipFill>
        <p:spPr>
          <a:xfrm>
            <a:off x="5744325" y="1302075"/>
            <a:ext cx="2884534" cy="234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96"/>
          <p:cNvSpPr txBox="1">
            <a:spLocks noGrp="1"/>
          </p:cNvSpPr>
          <p:nvPr>
            <p:ph type="title" idx="4294967295"/>
          </p:nvPr>
        </p:nvSpPr>
        <p:spPr>
          <a:xfrm>
            <a:off x="815550" y="457200"/>
            <a:ext cx="81369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1050"/>
              <a:buFont typeface="Georgia"/>
              <a:buNone/>
            </a:pPr>
            <a:r>
              <a:rPr lang="en-US" i="0" u="none" strike="noStrike" cap="none">
                <a:solidFill>
                  <a:srgbClr val="008000"/>
                </a:solidFill>
              </a:rPr>
              <a:t> </a:t>
            </a:r>
            <a:r>
              <a:rPr lang="en-US" sz="3800" i="0" u="none" strike="noStrike" cap="none">
                <a:solidFill>
                  <a:srgbClr val="008000"/>
                </a:solidFill>
              </a:rPr>
              <a:t>Animal Care &amp; Handling </a:t>
            </a:r>
            <a:r>
              <a:rPr lang="en-US" sz="3800">
                <a:solidFill>
                  <a:srgbClr val="008000"/>
                </a:solidFill>
              </a:rPr>
              <a:t>Specialists</a:t>
            </a:r>
            <a:endParaRPr sz="3800" i="0" u="none" strike="noStrike" cap="none">
              <a:solidFill>
                <a:srgbClr val="008000"/>
              </a:solidFill>
            </a:endParaRPr>
          </a:p>
        </p:txBody>
      </p:sp>
      <p:sp>
        <p:nvSpPr>
          <p:cNvPr id="819" name="Google Shape;819;p96"/>
          <p:cNvSpPr txBox="1">
            <a:spLocks noGrp="1"/>
          </p:cNvSpPr>
          <p:nvPr>
            <p:ph type="body" idx="1"/>
          </p:nvPr>
        </p:nvSpPr>
        <p:spPr>
          <a:xfrm>
            <a:off x="254550" y="4269350"/>
            <a:ext cx="8889300" cy="23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Catch, handle and load the animals for Evac</a:t>
            </a:r>
            <a:endParaRPr sz="2400" i="0" u="none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Care for animals in SIP</a:t>
            </a:r>
            <a:endParaRPr sz="2400" i="0" u="none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 Search and Rescue in warm zones after a disaster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Must be familiar with a variety of species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Must be in good physical condition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77787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800" b="0" i="0" u="none">
              <a:solidFill>
                <a:srgbClr val="45454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0" name="Google Shape;820;p96"/>
          <p:cNvPicPr preferRelativeResize="0"/>
          <p:nvPr/>
        </p:nvPicPr>
        <p:blipFill rotWithShape="1">
          <a:blip r:embed="rId3">
            <a:alphaModFix/>
          </a:blip>
          <a:srcRect l="8307" t="33143" b="35666"/>
          <a:stretch/>
        </p:blipFill>
        <p:spPr>
          <a:xfrm>
            <a:off x="1866100" y="1115213"/>
            <a:ext cx="5144151" cy="311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7"/>
          <p:cNvSpPr txBox="1">
            <a:spLocks noGrp="1"/>
          </p:cNvSpPr>
          <p:nvPr>
            <p:ph type="title" idx="4294967295"/>
          </p:nvPr>
        </p:nvSpPr>
        <p:spPr>
          <a:xfrm>
            <a:off x="241300" y="438525"/>
            <a:ext cx="8445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Equipment Sign-Out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826" name="Google Shape;826;p97"/>
          <p:cNvSpPr txBox="1">
            <a:spLocks noGrp="1"/>
          </p:cNvSpPr>
          <p:nvPr>
            <p:ph type="body" idx="1"/>
          </p:nvPr>
        </p:nvSpPr>
        <p:spPr>
          <a:xfrm>
            <a:off x="349725" y="3755575"/>
            <a:ext cx="8445600" cy="28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42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team will be issued relevant equipment, including radio,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animal handling tools,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maps, and water supply for both humans and animals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Equipment must be officially signed out with time and signature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5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Upon return, sign it back in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77787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8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27" name="Google Shape;82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9175" y="1159363"/>
            <a:ext cx="3364099" cy="252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97"/>
          <p:cNvPicPr preferRelativeResize="0"/>
          <p:nvPr/>
        </p:nvPicPr>
        <p:blipFill rotWithShape="1">
          <a:blip r:embed="rId4">
            <a:alphaModFix/>
          </a:blip>
          <a:srcRect b="14302"/>
          <a:stretch/>
        </p:blipFill>
        <p:spPr>
          <a:xfrm>
            <a:off x="5463950" y="1159375"/>
            <a:ext cx="2208157" cy="252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98"/>
          <p:cNvSpPr txBox="1">
            <a:spLocks noGrp="1"/>
          </p:cNvSpPr>
          <p:nvPr>
            <p:ph type="title" idx="4294967295"/>
          </p:nvPr>
        </p:nvSpPr>
        <p:spPr>
          <a:xfrm>
            <a:off x="349200" y="437475"/>
            <a:ext cx="84456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3800" i="0" u="none" strike="noStrike" cap="none">
                <a:solidFill>
                  <a:srgbClr val="008000"/>
                </a:solidFill>
              </a:rPr>
              <a:t>Before Heading Out</a:t>
            </a:r>
            <a:endParaRPr sz="3800">
              <a:solidFill>
                <a:srgbClr val="008000"/>
              </a:solidFill>
            </a:endParaRPr>
          </a:p>
        </p:txBody>
      </p:sp>
      <p:sp>
        <p:nvSpPr>
          <p:cNvPr id="834" name="Google Shape;834;p98"/>
          <p:cNvSpPr txBox="1">
            <a:spLocks noGrp="1"/>
          </p:cNvSpPr>
          <p:nvPr>
            <p:ph type="body" idx="1"/>
          </p:nvPr>
        </p:nvSpPr>
        <p:spPr>
          <a:xfrm>
            <a:off x="734225" y="3492200"/>
            <a:ext cx="7929000" cy="31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17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200"/>
              <a:buFont typeface="Arial"/>
              <a:buChar char="•"/>
            </a:pPr>
            <a:r>
              <a:rPr lang="en-US" sz="22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radios and walkie-talkies; Call to D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2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22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atch. Say 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“NCART (X) Radio Check.”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17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Quick Team Meeting: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20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▫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Plan A &amp; Plan B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20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▫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Review contingencies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657225" marR="0" lvl="1" indent="-2206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▫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Decide on a rally point if separated, whistles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174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200"/>
              <a:buFont typeface="Arial"/>
              <a:buChar char="•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Make sure each vehicle has full tank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174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200"/>
              <a:buFont typeface="Arial"/>
              <a:buChar char="•"/>
            </a:pPr>
            <a:r>
              <a:rPr lang="en-US" sz="22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each vehicle’s drinking water supply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174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200"/>
              <a:buFont typeface="Arial"/>
              <a:buChar char="•"/>
            </a:pPr>
            <a:r>
              <a:rPr lang="en-US" sz="22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you have your </a:t>
            </a:r>
            <a:r>
              <a:rPr lang="en-US" sz="2200">
                <a:latin typeface="Arial"/>
                <a:ea typeface="Arial"/>
                <a:cs typeface="Arial"/>
                <a:sym typeface="Arial"/>
              </a:rPr>
              <a:t>forms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77787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2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Google Shape;83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125" y="1057000"/>
            <a:ext cx="3558025" cy="23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8"/>
          <p:cNvPicPr preferRelativeResize="0"/>
          <p:nvPr/>
        </p:nvPicPr>
        <p:blipFill rotWithShape="1">
          <a:blip r:embed="rId4">
            <a:alphaModFix/>
          </a:blip>
          <a:srcRect l="26204" b="29701"/>
          <a:stretch/>
        </p:blipFill>
        <p:spPr>
          <a:xfrm>
            <a:off x="4700300" y="1057000"/>
            <a:ext cx="3319945" cy="237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99"/>
          <p:cNvSpPr txBox="1">
            <a:spLocks noGrp="1"/>
          </p:cNvSpPr>
          <p:nvPr>
            <p:ph type="title" idx="4294967295"/>
          </p:nvPr>
        </p:nvSpPr>
        <p:spPr>
          <a:xfrm>
            <a:off x="1066000" y="457200"/>
            <a:ext cx="7620900" cy="8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008000"/>
                </a:solidFill>
              </a:rPr>
              <a:t>A</a:t>
            </a:r>
            <a:r>
              <a:rPr lang="en-US" sz="3600" i="0" u="none" strike="noStrike" cap="none">
                <a:solidFill>
                  <a:srgbClr val="008000"/>
                </a:solidFill>
              </a:rPr>
              <a:t>rriv</a:t>
            </a:r>
            <a:r>
              <a:rPr lang="en-US" sz="3600">
                <a:solidFill>
                  <a:srgbClr val="008000"/>
                </a:solidFill>
              </a:rPr>
              <a:t>ing</a:t>
            </a:r>
            <a:r>
              <a:rPr lang="en-US" sz="3600" i="0" u="none" strike="noStrike" cap="none">
                <a:solidFill>
                  <a:srgbClr val="008000"/>
                </a:solidFill>
              </a:rPr>
              <a:t> at your </a:t>
            </a:r>
            <a:r>
              <a:rPr lang="en-US" sz="3600">
                <a:solidFill>
                  <a:srgbClr val="008000"/>
                </a:solidFill>
              </a:rPr>
              <a:t>D</a:t>
            </a:r>
            <a:r>
              <a:rPr lang="en-US" sz="3600" i="0" u="none" strike="noStrike" cap="none">
                <a:solidFill>
                  <a:srgbClr val="008000"/>
                </a:solidFill>
              </a:rPr>
              <a:t>estination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842" name="Google Shape;842;p99"/>
          <p:cNvSpPr txBox="1">
            <a:spLocks noGrp="1"/>
          </p:cNvSpPr>
          <p:nvPr>
            <p:ph type="body" idx="1"/>
          </p:nvPr>
        </p:nvSpPr>
        <p:spPr>
          <a:xfrm>
            <a:off x="457200" y="1308900"/>
            <a:ext cx="8229600" cy="4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 your vehicle facing out toward your exit route</a:t>
            </a:r>
            <a:endParaRPr sz="24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Conduct SRPR with Safety officer -  make plan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Groups of two will go get the animals - no one goes alone!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77787" algn="l" rtl="0"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Georgia"/>
              <a:buNone/>
            </a:pPr>
            <a:endParaRPr sz="2800" b="0" i="0" u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43" name="Google Shape;84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900" y="2765100"/>
            <a:ext cx="5258974" cy="393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/>
        </p:nvSpPr>
        <p:spPr>
          <a:xfrm>
            <a:off x="1326600" y="438250"/>
            <a:ext cx="76989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NapaCART ICS Chart</a:t>
            </a:r>
            <a:endParaRPr sz="2400" b="1"/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75" y="1017225"/>
            <a:ext cx="8705450" cy="56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0"/>
          <p:cNvSpPr txBox="1">
            <a:spLocks noGrp="1"/>
          </p:cNvSpPr>
          <p:nvPr>
            <p:ph type="title"/>
          </p:nvPr>
        </p:nvSpPr>
        <p:spPr>
          <a:xfrm>
            <a:off x="457200" y="515925"/>
            <a:ext cx="8229600" cy="9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B7140"/>
                </a:solidFill>
              </a:rPr>
              <a:t>Request For Animal Services (RFAS) </a:t>
            </a:r>
            <a:endParaRPr>
              <a:solidFill>
                <a:srgbClr val="0B7140"/>
              </a:solidFill>
            </a:endParaRPr>
          </a:p>
        </p:txBody>
      </p:sp>
      <p:sp>
        <p:nvSpPr>
          <p:cNvPr id="850" name="Google Shape;850;p100"/>
          <p:cNvSpPr txBox="1">
            <a:spLocks noGrp="1"/>
          </p:cNvSpPr>
          <p:nvPr>
            <p:ph type="body" idx="1"/>
          </p:nvPr>
        </p:nvSpPr>
        <p:spPr>
          <a:xfrm>
            <a:off x="457200" y="1588712"/>
            <a:ext cx="8229600" cy="432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Calls to Hotline generate RFAS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Dispatch assigns RFAS to an ASAR Team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You may be asked to evacuate animals, to provide Shelter In Place, or simply to do a welfare check on them.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You may also be assigned to a Search (Scout) team to look for survivors in a warm zone after the fire (or flood or whatever) has passed through.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01"/>
          <p:cNvSpPr txBox="1">
            <a:spLocks noGrp="1"/>
          </p:cNvSpPr>
          <p:nvPr>
            <p:ph type="title"/>
          </p:nvPr>
        </p:nvSpPr>
        <p:spPr>
          <a:xfrm>
            <a:off x="457200" y="171750"/>
            <a:ext cx="82296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Exotics</a:t>
            </a:r>
            <a:endParaRPr/>
          </a:p>
        </p:txBody>
      </p:sp>
      <p:sp>
        <p:nvSpPr>
          <p:cNvPr id="857" name="Google Shape;857;p101"/>
          <p:cNvSpPr txBox="1">
            <a:spLocks noGrp="1"/>
          </p:cNvSpPr>
          <p:nvPr>
            <p:ph type="body" idx="1"/>
          </p:nvPr>
        </p:nvSpPr>
        <p:spPr>
          <a:xfrm>
            <a:off x="457200" y="1005750"/>
            <a:ext cx="3960900" cy="571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Exotic Animals = Animals kept as pet or business, other than dogs, cats, horses, and livestock.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Examples: Birds, reptiles, rabbits, hamsters, guinea pigs, waterfowl, pheasants, ferrets, amphibians, fish, tarantulas, llamas, alpacas, zebras and zebra hybrids, camels, bison, ostriches, emus.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Exotics have specific care and handling requirements that we may not be familiar with. Some exotics are dangerous.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If you are unsure, call for assistance. We will find an expert.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8" name="Google Shape;858;p101"/>
          <p:cNvPicPr preferRelativeResize="0"/>
          <p:nvPr/>
        </p:nvPicPr>
        <p:blipFill rotWithShape="1">
          <a:blip r:embed="rId3">
            <a:alphaModFix/>
          </a:blip>
          <a:srcRect t="12285" b="9662"/>
          <a:stretch/>
        </p:blipFill>
        <p:spPr>
          <a:xfrm>
            <a:off x="4577050" y="2660925"/>
            <a:ext cx="1710150" cy="20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6900" y="670338"/>
            <a:ext cx="24003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6900" y="2660924"/>
            <a:ext cx="2400299" cy="206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500" y="4831349"/>
            <a:ext cx="320041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1722" y="992772"/>
            <a:ext cx="1911550" cy="150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2"/>
          <p:cNvSpPr txBox="1">
            <a:spLocks noGrp="1"/>
          </p:cNvSpPr>
          <p:nvPr>
            <p:ph type="title" idx="4294967295"/>
          </p:nvPr>
        </p:nvSpPr>
        <p:spPr>
          <a:xfrm>
            <a:off x="241300" y="0"/>
            <a:ext cx="8445600" cy="1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Paperwork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868" name="Google Shape;868;p102"/>
          <p:cNvSpPr txBox="1">
            <a:spLocks noGrp="1"/>
          </p:cNvSpPr>
          <p:nvPr>
            <p:ph type="body" idx="1"/>
          </p:nvPr>
        </p:nvSpPr>
        <p:spPr>
          <a:xfrm>
            <a:off x="349300" y="964850"/>
            <a:ext cx="8229600" cy="52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Leave “door hanger” or other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document</a:t>
            </a: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inform owner where the animal(s) have been taken and how to contact Napa CART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For SIP, put up signage and caution tape to inform passers-by that animals are being cared for. Include Napa CART phone numbers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Arial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or attach an identification number to each animal</a:t>
            </a:r>
            <a:endParaRPr sz="24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400"/>
              <a:buFont typeface="Georgia"/>
              <a:buChar char="•"/>
            </a:pPr>
            <a: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log must be kept of all actions performed, as well as any new orders from Dispatch</a:t>
            </a:r>
            <a:br>
              <a:rPr lang="en-US" sz="24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301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Inform Dispatch of continuing care needs for each animal in SIP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825" y="467650"/>
            <a:ext cx="2501950" cy="6227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03"/>
          <p:cNvSpPr txBox="1">
            <a:spLocks noGrp="1"/>
          </p:cNvSpPr>
          <p:nvPr>
            <p:ph type="title"/>
          </p:nvPr>
        </p:nvSpPr>
        <p:spPr>
          <a:xfrm>
            <a:off x="305475" y="582275"/>
            <a:ext cx="7521300" cy="94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</a:t>
            </a:r>
            <a:r>
              <a:rPr lang="en-US">
                <a:solidFill>
                  <a:srgbClr val="008000"/>
                </a:solidFill>
              </a:rPr>
              <a:t>Post if Animals are Evacuated</a:t>
            </a:r>
            <a:endParaRPr>
              <a:solidFill>
                <a:srgbClr val="008000"/>
              </a:solidFill>
            </a:endParaRPr>
          </a:p>
        </p:txBody>
      </p:sp>
      <p:pic>
        <p:nvPicPr>
          <p:cNvPr id="876" name="Google Shape;876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0649" y="1717250"/>
            <a:ext cx="3825299" cy="497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04"/>
          <p:cNvSpPr txBox="1">
            <a:spLocks noGrp="1"/>
          </p:cNvSpPr>
          <p:nvPr>
            <p:ph type="title"/>
          </p:nvPr>
        </p:nvSpPr>
        <p:spPr>
          <a:xfrm>
            <a:off x="1266400" y="459050"/>
            <a:ext cx="7494300" cy="1229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Post for </a:t>
            </a:r>
            <a:endParaRPr>
              <a:solidFill>
                <a:srgbClr val="008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Shelter In Place 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883" name="Google Shape;883;p104"/>
          <p:cNvSpPr txBox="1">
            <a:spLocks noGrp="1"/>
          </p:cNvSpPr>
          <p:nvPr>
            <p:ph type="body" idx="1"/>
          </p:nvPr>
        </p:nvSpPr>
        <p:spPr>
          <a:xfrm>
            <a:off x="150500" y="1805425"/>
            <a:ext cx="5026200" cy="445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Note any behavioral/safety issues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Hang care notice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Report back to Dispatch, plan for continued care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937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Call owner with update/questions and log conversation onto animal care sheet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4"/>
          <p:cNvSpPr txBox="1">
            <a:spLocks noGrp="1"/>
          </p:cNvSpPr>
          <p:nvPr>
            <p:ph type="body" idx="2"/>
          </p:nvPr>
        </p:nvSpPr>
        <p:spPr>
          <a:xfrm>
            <a:off x="5954075" y="3429000"/>
            <a:ext cx="1650000" cy="122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5" name="Google Shape;885;p104"/>
          <p:cNvPicPr preferRelativeResize="0"/>
          <p:nvPr/>
        </p:nvPicPr>
        <p:blipFill rotWithShape="1">
          <a:blip r:embed="rId3">
            <a:alphaModFix/>
          </a:blip>
          <a:srcRect l="10554" t="1478" r="9426" b="9482"/>
          <a:stretch/>
        </p:blipFill>
        <p:spPr>
          <a:xfrm>
            <a:off x="5176700" y="1078350"/>
            <a:ext cx="3824375" cy="50487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 idx="4294967295"/>
          </p:nvPr>
        </p:nvSpPr>
        <p:spPr>
          <a:xfrm>
            <a:off x="714000" y="368300"/>
            <a:ext cx="82296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 sz="40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Animal Numbering &amp; Paper Trail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891" name="Google Shape;891;p105"/>
          <p:cNvSpPr txBox="1">
            <a:spLocks noGrp="1"/>
          </p:cNvSpPr>
          <p:nvPr>
            <p:ph type="body" idx="1"/>
          </p:nvPr>
        </p:nvSpPr>
        <p:spPr>
          <a:xfrm>
            <a:off x="4070675" y="1279400"/>
            <a:ext cx="4603500" cy="53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Arial"/>
              <a:buChar char="•"/>
            </a:pP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animal will be assigned an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ID</a:t>
            </a: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number, which will be marked or attached to the animal (by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neck tag</a:t>
            </a: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livestock crayon,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etc</a:t>
            </a: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8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Use RFAS number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8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That ID number w</a:t>
            </a:r>
            <a:r>
              <a:rPr lang="en-US" sz="28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 be used on all records pertaining to that animal, from pick-up to return to owner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2" name="Google Shape;892;p105" descr="A close up of an animal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184"/>
          <a:stretch/>
        </p:blipFill>
        <p:spPr>
          <a:xfrm>
            <a:off x="804350" y="4043950"/>
            <a:ext cx="3266775" cy="26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05"/>
          <p:cNvPicPr preferRelativeResize="0"/>
          <p:nvPr/>
        </p:nvPicPr>
        <p:blipFill rotWithShape="1">
          <a:blip r:embed="rId4">
            <a:alphaModFix/>
          </a:blip>
          <a:srcRect l="4246" t="31941" r="2825" b="23491"/>
          <a:stretch/>
        </p:blipFill>
        <p:spPr>
          <a:xfrm>
            <a:off x="894688" y="1279400"/>
            <a:ext cx="3086095" cy="263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6"/>
          <p:cNvSpPr txBox="1">
            <a:spLocks noGrp="1"/>
          </p:cNvSpPr>
          <p:nvPr>
            <p:ph type="title" idx="4294967295"/>
          </p:nvPr>
        </p:nvSpPr>
        <p:spPr>
          <a:xfrm>
            <a:off x="244675" y="401975"/>
            <a:ext cx="8445600" cy="9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lang="en-US">
                <a:solidFill>
                  <a:srgbClr val="008000"/>
                </a:solidFill>
              </a:rPr>
              <a:t>Returning to Shelter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899" name="Google Shape;899;p106"/>
          <p:cNvSpPr txBox="1">
            <a:spLocks noGrp="1"/>
          </p:cNvSpPr>
          <p:nvPr>
            <p:ph type="body" idx="1"/>
          </p:nvPr>
        </p:nvSpPr>
        <p:spPr>
          <a:xfrm>
            <a:off x="114300" y="1488725"/>
            <a:ext cx="8915400" cy="4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42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Unload the animals where shelter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personnel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direct you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Shelter receives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RFAS and any relevant notes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animal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ID and information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it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Make sure Dispatch gets copy of Animal Care Sheet or other continuing care needs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rigs must be thoroughly disinfected as described in Napa CART 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Biosecurity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Guidelines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Inventory and replenish supplies and equipment</a:t>
            </a:r>
            <a:endParaRPr sz="260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Any equipment that was checked out must be checked back in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07"/>
          <p:cNvSpPr txBox="1">
            <a:spLocks noGrp="1"/>
          </p:cNvSpPr>
          <p:nvPr>
            <p:ph type="title" idx="4294967295"/>
          </p:nvPr>
        </p:nvSpPr>
        <p:spPr>
          <a:xfrm>
            <a:off x="393625" y="368100"/>
            <a:ext cx="85038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Trebuchet MS"/>
              <a:buNone/>
            </a:pPr>
            <a:r>
              <a:rPr lang="en-US" sz="3600" b="0" i="0" u="none" strike="noStrike" cap="none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At the end of each day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905" name="Google Shape;905;p107"/>
          <p:cNvSpPr txBox="1">
            <a:spLocks noGrp="1"/>
          </p:cNvSpPr>
          <p:nvPr>
            <p:ph type="body" idx="1"/>
          </p:nvPr>
        </p:nvSpPr>
        <p:spPr>
          <a:xfrm>
            <a:off x="263250" y="1305475"/>
            <a:ext cx="8617500" cy="50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2428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Debrief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others and hand-off relevant info to next crew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Fill out</a:t>
            </a:r>
            <a:r>
              <a:rPr lang="en-US" sz="2600">
                <a:latin typeface="Arial"/>
                <a:ea typeface="Arial"/>
                <a:cs typeface="Arial"/>
                <a:sym typeface="Arial"/>
              </a:rPr>
              <a:t>, sign, photograph </a:t>
            </a: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214 Form; Turn in if you are not coming back the next day.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4288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E887C"/>
              </a:buClr>
              <a:buSzPts val="2600"/>
              <a:buFont typeface="Arial"/>
              <a:buChar char="•"/>
            </a:pPr>
            <a:r>
              <a:rPr lang="en-US" sz="260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Shower and change clothes before touching own animals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6" name="Google Shape;906;p107" descr="A group of people standing in front of a crowd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371"/>
          <a:stretch/>
        </p:blipFill>
        <p:spPr>
          <a:xfrm>
            <a:off x="2217675" y="3520025"/>
            <a:ext cx="4687425" cy="31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08"/>
          <p:cNvSpPr txBox="1">
            <a:spLocks noGrp="1"/>
          </p:cNvSpPr>
          <p:nvPr>
            <p:ph type="title"/>
          </p:nvPr>
        </p:nvSpPr>
        <p:spPr>
          <a:xfrm>
            <a:off x="342525" y="425425"/>
            <a:ext cx="8229600" cy="75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When Incident is over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913" name="Google Shape;913;p108"/>
          <p:cNvSpPr txBox="1">
            <a:spLocks noGrp="1"/>
          </p:cNvSpPr>
          <p:nvPr>
            <p:ph type="body" idx="1"/>
          </p:nvPr>
        </p:nvSpPr>
        <p:spPr>
          <a:xfrm>
            <a:off x="213200" y="3946300"/>
            <a:ext cx="8652300" cy="276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Follow check-out procedures and make definitive animal identification prior to loading animals for home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Transport animals back to owner, if owner cannot provide transportation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Clean, disinfect equipment, put away, and restock supplies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14" name="Google Shape;91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875" y="1179925"/>
            <a:ext cx="4148800" cy="276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08"/>
          <p:cNvPicPr preferRelativeResize="0"/>
          <p:nvPr/>
        </p:nvPicPr>
        <p:blipFill rotWithShape="1">
          <a:blip r:embed="rId4">
            <a:alphaModFix/>
          </a:blip>
          <a:srcRect t="21451"/>
          <a:stretch/>
        </p:blipFill>
        <p:spPr>
          <a:xfrm>
            <a:off x="5503266" y="1179925"/>
            <a:ext cx="2641759" cy="27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09"/>
          <p:cNvSpPr txBox="1">
            <a:spLocks noGrp="1"/>
          </p:cNvSpPr>
          <p:nvPr>
            <p:ph type="title"/>
          </p:nvPr>
        </p:nvSpPr>
        <p:spPr>
          <a:xfrm>
            <a:off x="457200" y="500450"/>
            <a:ext cx="8229600" cy="769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8000"/>
                </a:solidFill>
              </a:rPr>
              <a:t>Field Operations Training </a:t>
            </a:r>
            <a:endParaRPr sz="3600">
              <a:solidFill>
                <a:srgbClr val="008000"/>
              </a:solidFill>
            </a:endParaRPr>
          </a:p>
        </p:txBody>
      </p:sp>
      <p:sp>
        <p:nvSpPr>
          <p:cNvPr id="922" name="Google Shape;922;p109"/>
          <p:cNvSpPr txBox="1">
            <a:spLocks noGrp="1"/>
          </p:cNvSpPr>
          <p:nvPr>
            <p:ph type="body" idx="1"/>
          </p:nvPr>
        </p:nvSpPr>
        <p:spPr>
          <a:xfrm>
            <a:off x="457200" y="1360425"/>
            <a:ext cx="8229600" cy="521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	ASAR Training - May 2,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    Hauling Certification Training - June 7,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Activation Drill - August 22, 2020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2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3" name="Google Shape;923;p109"/>
          <p:cNvPicPr preferRelativeResize="0"/>
          <p:nvPr/>
        </p:nvPicPr>
        <p:blipFill rotWithShape="1">
          <a:blip r:embed="rId3">
            <a:alphaModFix/>
          </a:blip>
          <a:srcRect l="2104" t="21970" b="11371"/>
          <a:stretch/>
        </p:blipFill>
        <p:spPr>
          <a:xfrm>
            <a:off x="1052575" y="2978900"/>
            <a:ext cx="7038848" cy="359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 descr="Valleyoverbarn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914219" y="1591603"/>
            <a:ext cx="6152777" cy="407521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xfrm>
            <a:off x="457200" y="6411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8000"/>
                </a:solidFill>
              </a:rPr>
              <a:t>Lessons from Valley Fire</a:t>
            </a:r>
            <a:endParaRPr sz="3000">
              <a:solidFill>
                <a:srgbClr val="008000"/>
              </a:solidFill>
            </a:endParaRPr>
          </a:p>
        </p:txBody>
      </p:sp>
      <p:sp>
        <p:nvSpPr>
          <p:cNvPr id="210" name="Google Shape;210;p29"/>
          <p:cNvSpPr txBox="1">
            <a:spLocks noGrp="1"/>
          </p:cNvSpPr>
          <p:nvPr>
            <p:ph type="body" idx="1"/>
          </p:nvPr>
        </p:nvSpPr>
        <p:spPr>
          <a:xfrm>
            <a:off x="319800" y="1628625"/>
            <a:ext cx="4633200" cy="49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76,000 acre fire in 2015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Local officials were overwhelmed with the human element and response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Realized an organized and integrated approach to the animal component of disaster response was needed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365125" lvl="0" indent="-280987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Napa CART formed in 2017, guided by UC Davis IAWTI, NVADG &amp; BARTA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365125" lvl="0" indent="-128587" algn="l" rtl="0">
              <a:spcBef>
                <a:spcPts val="2100"/>
              </a:spcBef>
              <a:spcAft>
                <a:spcPts val="0"/>
              </a:spcAft>
              <a:buSzPts val="2000"/>
              <a:buNone/>
            </a:pPr>
            <a:endParaRPr sz="20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0"/>
          <p:cNvSpPr txBox="1">
            <a:spLocks noGrp="1"/>
          </p:cNvSpPr>
          <p:nvPr>
            <p:ph type="body" idx="1"/>
          </p:nvPr>
        </p:nvSpPr>
        <p:spPr>
          <a:xfrm>
            <a:off x="318050" y="1265575"/>
            <a:ext cx="3732900" cy="14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Completed 214 </a:t>
            </a:r>
            <a:endParaRPr sz="3000">
              <a:solidFill>
                <a:srgbClr val="008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rPr>
              <a:t>Form</a:t>
            </a:r>
            <a:endParaRPr sz="3000">
              <a:solidFill>
                <a:srgbClr val="008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30" name="Google Shape;930;p110"/>
          <p:cNvPicPr preferRelativeResize="0"/>
          <p:nvPr/>
        </p:nvPicPr>
        <p:blipFill rotWithShape="1">
          <a:blip r:embed="rId3">
            <a:alphaModFix/>
          </a:blip>
          <a:srcRect t="2338" b="1424"/>
          <a:stretch/>
        </p:blipFill>
        <p:spPr>
          <a:xfrm rot="120694">
            <a:off x="3372121" y="538197"/>
            <a:ext cx="5040711" cy="623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1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11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Shelter in Place (SIP) Overview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938" name="Google Shape;938;p111"/>
          <p:cNvPicPr preferRelativeResize="0"/>
          <p:nvPr/>
        </p:nvPicPr>
        <p:blipFill rotWithShape="1">
          <a:blip r:embed="rId3">
            <a:alphaModFix/>
          </a:blip>
          <a:srcRect t="27181" r="8642" b="11846"/>
          <a:stretch/>
        </p:blipFill>
        <p:spPr>
          <a:xfrm>
            <a:off x="1380600" y="141725"/>
            <a:ext cx="6382800" cy="319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2"/>
          <p:cNvSpPr txBox="1">
            <a:spLocks noGrp="1"/>
          </p:cNvSpPr>
          <p:nvPr>
            <p:ph type="title"/>
          </p:nvPr>
        </p:nvSpPr>
        <p:spPr>
          <a:xfrm>
            <a:off x="287350" y="464125"/>
            <a:ext cx="5088300" cy="842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8000"/>
                </a:solidFill>
              </a:rPr>
              <a:t>Shelter In Place</a:t>
            </a:r>
            <a:endParaRPr sz="3800">
              <a:solidFill>
                <a:srgbClr val="008000"/>
              </a:solidFill>
            </a:endParaRPr>
          </a:p>
        </p:txBody>
      </p:sp>
      <p:sp>
        <p:nvSpPr>
          <p:cNvPr id="945" name="Google Shape;945;p112"/>
          <p:cNvSpPr txBox="1">
            <a:spLocks noGrp="1"/>
          </p:cNvSpPr>
          <p:nvPr>
            <p:ph type="body" idx="1"/>
          </p:nvPr>
        </p:nvSpPr>
        <p:spPr>
          <a:xfrm>
            <a:off x="287350" y="1195375"/>
            <a:ext cx="4371000" cy="549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After disaster has occured, animals will be left behind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If safe and infrastructure is present, leave on site?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Discuss with team leader, dispatch, vet, owner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Familiarize self with species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If an animal or situation seems unsafe, do not approach - call Animal Control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46" name="Google Shape;94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8450" y="4080450"/>
            <a:ext cx="2344550" cy="24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180" y="543750"/>
            <a:ext cx="3696949" cy="277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12"/>
          <p:cNvPicPr preferRelativeResize="0"/>
          <p:nvPr/>
        </p:nvPicPr>
        <p:blipFill rotWithShape="1">
          <a:blip r:embed="rId5">
            <a:alphaModFix/>
          </a:blip>
          <a:srcRect l="9128" t="7175" r="4178"/>
          <a:stretch/>
        </p:blipFill>
        <p:spPr>
          <a:xfrm>
            <a:off x="6182925" y="3121025"/>
            <a:ext cx="2771550" cy="222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3"/>
          <p:cNvSpPr txBox="1">
            <a:spLocks noGrp="1"/>
          </p:cNvSpPr>
          <p:nvPr>
            <p:ph type="title"/>
          </p:nvPr>
        </p:nvSpPr>
        <p:spPr>
          <a:xfrm>
            <a:off x="914400" y="459050"/>
            <a:ext cx="8229600" cy="81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38761D"/>
                </a:solidFill>
              </a:rPr>
              <a:t>You encounter an animal, now what?</a:t>
            </a:r>
            <a:endParaRPr sz="3600">
              <a:solidFill>
                <a:srgbClr val="38761D"/>
              </a:solidFill>
            </a:endParaRPr>
          </a:p>
        </p:txBody>
      </p:sp>
      <p:sp>
        <p:nvSpPr>
          <p:cNvPr id="955" name="Google Shape;955;p113"/>
          <p:cNvSpPr txBox="1">
            <a:spLocks noGrp="1"/>
          </p:cNvSpPr>
          <p:nvPr>
            <p:ph type="body" idx="1"/>
          </p:nvPr>
        </p:nvSpPr>
        <p:spPr>
          <a:xfrm>
            <a:off x="457200" y="1269350"/>
            <a:ext cx="4038600" cy="550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Various species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Triage - injuries, depression?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Water, fencing, shelter?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13"/>
          <p:cNvSpPr txBox="1">
            <a:spLocks noGrp="1"/>
          </p:cNvSpPr>
          <p:nvPr>
            <p:ph type="body" idx="2"/>
          </p:nvPr>
        </p:nvSpPr>
        <p:spPr>
          <a:xfrm flipH="1">
            <a:off x="4648150" y="1269350"/>
            <a:ext cx="4038600" cy="279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Assign numbers SIP…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Leave food, water - default grass hay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Leave Shelter In Place Notice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7" name="Google Shape;95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100" y="3616982"/>
            <a:ext cx="4038600" cy="302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13"/>
          <p:cNvPicPr preferRelativeResize="0"/>
          <p:nvPr/>
        </p:nvPicPr>
        <p:blipFill rotWithShape="1">
          <a:blip r:embed="rId4">
            <a:alphaModFix/>
          </a:blip>
          <a:srcRect l="3297" t="7851"/>
          <a:stretch/>
        </p:blipFill>
        <p:spPr>
          <a:xfrm flipH="1">
            <a:off x="257853" y="3616975"/>
            <a:ext cx="4237947" cy="302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14"/>
          <p:cNvSpPr txBox="1">
            <a:spLocks noGrp="1"/>
          </p:cNvSpPr>
          <p:nvPr>
            <p:ph type="title"/>
          </p:nvPr>
        </p:nvSpPr>
        <p:spPr>
          <a:xfrm>
            <a:off x="1177300" y="462925"/>
            <a:ext cx="7677000" cy="825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Code of Conduct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965" name="Google Shape;965;p114"/>
          <p:cNvSpPr txBox="1">
            <a:spLocks noGrp="1"/>
          </p:cNvSpPr>
          <p:nvPr>
            <p:ph type="body" idx="1"/>
          </p:nvPr>
        </p:nvSpPr>
        <p:spPr>
          <a:xfrm>
            <a:off x="198200" y="1156850"/>
            <a:ext cx="4758900" cy="543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If entering a home, follow instructions given by Dispatch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Take a partner with you and stay together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Do not let confined animals out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Toilet seat up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Feed animal’s own food if possible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Leave it as you found it, note any sign of forced entry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6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Background checks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14"/>
          <p:cNvSpPr txBox="1">
            <a:spLocks noGrp="1"/>
          </p:cNvSpPr>
          <p:nvPr>
            <p:ph type="body" idx="2"/>
          </p:nvPr>
        </p:nvSpPr>
        <p:spPr>
          <a:xfrm>
            <a:off x="5508575" y="2249425"/>
            <a:ext cx="3178200" cy="8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7" name="Google Shape;967;p114"/>
          <p:cNvPicPr preferRelativeResize="0"/>
          <p:nvPr/>
        </p:nvPicPr>
        <p:blipFill rotWithShape="1">
          <a:blip r:embed="rId3">
            <a:alphaModFix/>
          </a:blip>
          <a:srcRect l="10961" t="9337" r="4657" b="26042"/>
          <a:stretch/>
        </p:blipFill>
        <p:spPr>
          <a:xfrm>
            <a:off x="4843100" y="1472750"/>
            <a:ext cx="4140675" cy="237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14"/>
          <p:cNvPicPr preferRelativeResize="0"/>
          <p:nvPr/>
        </p:nvPicPr>
        <p:blipFill rotWithShape="1">
          <a:blip r:embed="rId4">
            <a:alphaModFix/>
          </a:blip>
          <a:srcRect t="24089" b="29592"/>
          <a:stretch/>
        </p:blipFill>
        <p:spPr>
          <a:xfrm>
            <a:off x="4843100" y="4035950"/>
            <a:ext cx="4140674" cy="255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15"/>
          <p:cNvSpPr txBox="1">
            <a:spLocks noGrp="1"/>
          </p:cNvSpPr>
          <p:nvPr>
            <p:ph type="title"/>
          </p:nvPr>
        </p:nvSpPr>
        <p:spPr>
          <a:xfrm>
            <a:off x="457200" y="810275"/>
            <a:ext cx="4571700" cy="1066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8000"/>
                </a:solidFill>
              </a:rPr>
              <a:t>Everything melts…</a:t>
            </a:r>
            <a:endParaRPr>
              <a:solidFill>
                <a:srgbClr val="008000"/>
              </a:solidFill>
            </a:endParaRPr>
          </a:p>
        </p:txBody>
      </p:sp>
      <p:sp>
        <p:nvSpPr>
          <p:cNvPr id="975" name="Google Shape;975;p115"/>
          <p:cNvSpPr txBox="1">
            <a:spLocks noGrp="1"/>
          </p:cNvSpPr>
          <p:nvPr>
            <p:ph type="body" idx="1"/>
          </p:nvPr>
        </p:nvSpPr>
        <p:spPr>
          <a:xfrm>
            <a:off x="457200" y="1877075"/>
            <a:ext cx="4038600" cy="4898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Except wire, nails...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15"/>
          <p:cNvSpPr txBox="1">
            <a:spLocks noGrp="1"/>
          </p:cNvSpPr>
          <p:nvPr>
            <p:ph type="body" idx="2"/>
          </p:nvPr>
        </p:nvSpPr>
        <p:spPr>
          <a:xfrm>
            <a:off x="6330813" y="2454125"/>
            <a:ext cx="1594500" cy="47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7" name="Google Shape;977;p115"/>
          <p:cNvPicPr preferRelativeResize="0"/>
          <p:nvPr/>
        </p:nvPicPr>
        <p:blipFill rotWithShape="1">
          <a:blip r:embed="rId3">
            <a:alphaModFix/>
          </a:blip>
          <a:srcRect l="6252" t="5059" r="6783" b="4598"/>
          <a:stretch/>
        </p:blipFill>
        <p:spPr>
          <a:xfrm>
            <a:off x="5197574" y="3734025"/>
            <a:ext cx="3660902" cy="2852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15"/>
          <p:cNvPicPr preferRelativeResize="0"/>
          <p:nvPr/>
        </p:nvPicPr>
        <p:blipFill rotWithShape="1">
          <a:blip r:embed="rId4">
            <a:alphaModFix/>
          </a:blip>
          <a:srcRect l="11668" b="7927"/>
          <a:stretch/>
        </p:blipFill>
        <p:spPr>
          <a:xfrm>
            <a:off x="457325" y="2752981"/>
            <a:ext cx="4571699" cy="357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15"/>
          <p:cNvPicPr preferRelativeResize="0"/>
          <p:nvPr/>
        </p:nvPicPr>
        <p:blipFill rotWithShape="1">
          <a:blip r:embed="rId5">
            <a:alphaModFix/>
          </a:blip>
          <a:srcRect l="9354" b="13126"/>
          <a:stretch/>
        </p:blipFill>
        <p:spPr>
          <a:xfrm>
            <a:off x="5197574" y="810275"/>
            <a:ext cx="3660902" cy="26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16"/>
          <p:cNvSpPr txBox="1">
            <a:spLocks noGrp="1"/>
          </p:cNvSpPr>
          <p:nvPr>
            <p:ph type="title" idx="4294967295"/>
          </p:nvPr>
        </p:nvSpPr>
        <p:spPr>
          <a:xfrm>
            <a:off x="241300" y="437475"/>
            <a:ext cx="84456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545"/>
              </a:buClr>
              <a:buSzPts val="4000"/>
              <a:buFont typeface="Arial"/>
              <a:buNone/>
            </a:pPr>
            <a:r>
              <a:rPr lang="en-US" i="0" u="none" strike="noStrike" cap="none">
                <a:solidFill>
                  <a:srgbClr val="008000"/>
                </a:solidFill>
              </a:rPr>
              <a:t>Supply Truck</a:t>
            </a:r>
            <a:r>
              <a:rPr lang="en-US">
                <a:solidFill>
                  <a:srgbClr val="008000"/>
                </a:solidFill>
              </a:rPr>
              <a:t>’s Role</a:t>
            </a:r>
            <a:r>
              <a:rPr lang="en-US" sz="4000" b="1" i="0" u="none" strike="noStrike" cap="none">
                <a:solidFill>
                  <a:srgbClr val="45454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000" b="0" i="0" u="none" strike="noStrike" cap="none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5" name="Google Shape;985;p116"/>
          <p:cNvSpPr txBox="1">
            <a:spLocks noGrp="1"/>
          </p:cNvSpPr>
          <p:nvPr>
            <p:ph type="body" idx="1"/>
          </p:nvPr>
        </p:nvSpPr>
        <p:spPr>
          <a:xfrm>
            <a:off x="457200" y="1287675"/>
            <a:ext cx="82296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eorgia"/>
              <a:buChar char="•"/>
            </a:pPr>
            <a:r>
              <a:rPr lang="en-US"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Primarily used for Shelter-In-Place but may be used for Evac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eorgia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arries water, bales of hay, &amp; bags of feed for various common species, tools, temporary fencing, etc.</a:t>
            </a: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6" name="Google Shape;986;p116" descr="A car driving down a dirt road &#10; 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405" b="25895"/>
          <a:stretch/>
        </p:blipFill>
        <p:spPr>
          <a:xfrm>
            <a:off x="683976" y="2884100"/>
            <a:ext cx="7697173" cy="361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17"/>
          <p:cNvSpPr txBox="1">
            <a:spLocks noGrp="1"/>
          </p:cNvSpPr>
          <p:nvPr>
            <p:ph type="title"/>
          </p:nvPr>
        </p:nvSpPr>
        <p:spPr>
          <a:xfrm>
            <a:off x="457200" y="355325"/>
            <a:ext cx="8229600" cy="93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B7140"/>
                </a:solidFill>
              </a:rPr>
              <a:t>Animal Care Sheet for SIP</a:t>
            </a:r>
            <a:endParaRPr>
              <a:solidFill>
                <a:srgbClr val="0B7140"/>
              </a:solidFill>
            </a:endParaRPr>
          </a:p>
        </p:txBody>
      </p:sp>
      <p:pic>
        <p:nvPicPr>
          <p:cNvPr id="993" name="Google Shape;99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25" y="1140775"/>
            <a:ext cx="4453325" cy="5581076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17"/>
          <p:cNvSpPr txBox="1"/>
          <p:nvPr/>
        </p:nvSpPr>
        <p:spPr>
          <a:xfrm>
            <a:off x="4997150" y="1291025"/>
            <a:ext cx="3815100" cy="49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This form not only records the care given, it also shows incoming crews what they need to do.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Good records are essential to maintaining continuity of care for each SIP animal. 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Send a photo of this form to dispatch and to your field lead.</a:t>
            </a:r>
            <a:endParaRPr sz="24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18"/>
          <p:cNvSpPr txBox="1">
            <a:spLocks noGrp="1"/>
          </p:cNvSpPr>
          <p:nvPr>
            <p:ph type="title"/>
          </p:nvPr>
        </p:nvSpPr>
        <p:spPr>
          <a:xfrm>
            <a:off x="622325" y="284725"/>
            <a:ext cx="7240800" cy="1167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rgbClr val="008000"/>
                </a:solidFill>
              </a:rPr>
              <a:t>SIP Training Opportunities</a:t>
            </a:r>
            <a:endParaRPr sz="3800">
              <a:solidFill>
                <a:srgbClr val="008000"/>
              </a:solidFill>
            </a:endParaRPr>
          </a:p>
        </p:txBody>
      </p:sp>
      <p:pic>
        <p:nvPicPr>
          <p:cNvPr id="1001" name="Google Shape;1001;p118"/>
          <p:cNvPicPr preferRelativeResize="0"/>
          <p:nvPr/>
        </p:nvPicPr>
        <p:blipFill rotWithShape="1">
          <a:blip r:embed="rId3">
            <a:alphaModFix/>
          </a:blip>
          <a:srcRect l="5111" r="5841" b="23582"/>
          <a:stretch/>
        </p:blipFill>
        <p:spPr>
          <a:xfrm>
            <a:off x="4434214" y="3746325"/>
            <a:ext cx="4518062" cy="28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18"/>
          <p:cNvPicPr preferRelativeResize="0"/>
          <p:nvPr/>
        </p:nvPicPr>
        <p:blipFill rotWithShape="1">
          <a:blip r:embed="rId4">
            <a:alphaModFix/>
          </a:blip>
          <a:srcRect l="14989" t="30843" r="21522" b="5270"/>
          <a:stretch/>
        </p:blipFill>
        <p:spPr>
          <a:xfrm>
            <a:off x="457200" y="3746325"/>
            <a:ext cx="3746698" cy="28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18"/>
          <p:cNvPicPr preferRelativeResize="0"/>
          <p:nvPr/>
        </p:nvPicPr>
        <p:blipFill rotWithShape="1">
          <a:blip r:embed="rId5">
            <a:alphaModFix/>
          </a:blip>
          <a:srcRect t="5950" b="9282"/>
          <a:stretch/>
        </p:blipFill>
        <p:spPr>
          <a:xfrm>
            <a:off x="6310800" y="1200300"/>
            <a:ext cx="2641352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18"/>
          <p:cNvSpPr txBox="1"/>
          <p:nvPr/>
        </p:nvSpPr>
        <p:spPr>
          <a:xfrm>
            <a:off x="222425" y="1200300"/>
            <a:ext cx="62835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Safe Animal Handling &amp; Vitals - Mar 7, 2020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SA Shelter - April 4, 2020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ASAR - May 2, 2020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LA Shelter - July 11, 2020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Activation Drill - August 22, 2020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19"/>
          <p:cNvSpPr txBox="1">
            <a:spLocks noGrp="1"/>
          </p:cNvSpPr>
          <p:nvPr>
            <p:ph type="ctrTitle"/>
          </p:nvPr>
        </p:nvSpPr>
        <p:spPr>
          <a:xfrm>
            <a:off x="457200" y="2401887"/>
            <a:ext cx="8458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Napa Community Animal Response Team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119"/>
          <p:cNvSpPr txBox="1">
            <a:spLocks noGrp="1"/>
          </p:cNvSpPr>
          <p:nvPr>
            <p:ph type="subTitle" idx="1"/>
          </p:nvPr>
        </p:nvSpPr>
        <p:spPr>
          <a:xfrm>
            <a:off x="457200" y="3863975"/>
            <a:ext cx="4953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Companion Animal Shelter Overview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Deassa Binstock, Napa Humane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63500" lvl="0" indent="0" algn="l" rtl="0"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012" name="Google Shape;1012;p119"/>
          <p:cNvPicPr preferRelativeResize="0"/>
          <p:nvPr/>
        </p:nvPicPr>
        <p:blipFill rotWithShape="1">
          <a:blip r:embed="rId3">
            <a:alphaModFix/>
          </a:blip>
          <a:srcRect l="5547" t="17130" r="4101" b="11907"/>
          <a:stretch/>
        </p:blipFill>
        <p:spPr>
          <a:xfrm>
            <a:off x="1876400" y="118425"/>
            <a:ext cx="5619801" cy="33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pa CART Powerpoint Template">
  <a:themeElements>
    <a:clrScheme name="Folio">
      <a:dk1>
        <a:srgbClr val="000000"/>
      </a:dk1>
      <a:lt1>
        <a:srgbClr val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M10167124">
  <a:themeElements>
    <a:clrScheme name="Folio">
      <a:dk1>
        <a:srgbClr val="000000"/>
      </a:dk1>
      <a:lt1>
        <a:srgbClr val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pa CART Powerpoint Template">
  <a:themeElements>
    <a:clrScheme name="Folio">
      <a:dk1>
        <a:srgbClr val="000000"/>
      </a:dk1>
      <a:lt1>
        <a:srgbClr val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5884</Words>
  <Application>Microsoft Macintosh PowerPoint</Application>
  <PresentationFormat>On-screen Show (4:3)</PresentationFormat>
  <Paragraphs>1269</Paragraphs>
  <Slides>127</Slides>
  <Notes>127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127</vt:i4>
      </vt:variant>
    </vt:vector>
  </HeadingPairs>
  <TitlesOfParts>
    <vt:vector size="137" baseType="lpstr">
      <vt:lpstr>Trebuchet MS</vt:lpstr>
      <vt:lpstr>Georgia</vt:lpstr>
      <vt:lpstr>Roboto Medium</vt:lpstr>
      <vt:lpstr>Calibri</vt:lpstr>
      <vt:lpstr>Arial</vt:lpstr>
      <vt:lpstr>Roboto</vt:lpstr>
      <vt:lpstr>Noto Sans Symbols</vt:lpstr>
      <vt:lpstr>Napa CART Powerpoint Template</vt:lpstr>
      <vt:lpstr>2_TM10167124</vt:lpstr>
      <vt:lpstr>Napa CART Powerpoint Template</vt:lpstr>
      <vt:lpstr>Napa Community Animal Response Team</vt:lpstr>
      <vt:lpstr>Napa Community Animal Response Team Preparedness Training ● Emergency Response ● Recovery &amp; Support  Our Mission</vt:lpstr>
      <vt:lpstr>Public Education</vt:lpstr>
      <vt:lpstr>Community Advisory Board</vt:lpstr>
      <vt:lpstr>Shelter Collaboration</vt:lpstr>
      <vt:lpstr>Incident Command System ICS</vt:lpstr>
      <vt:lpstr>PowerPoint Presentation</vt:lpstr>
      <vt:lpstr>PowerPoint Presentation</vt:lpstr>
      <vt:lpstr>Lessons from Valley Fire</vt:lpstr>
      <vt:lpstr>Helping Animals During a Disaster Helps People</vt:lpstr>
      <vt:lpstr>Previous Responses</vt:lpstr>
      <vt:lpstr>Types of Assistance</vt:lpstr>
      <vt:lpstr>County Updates</vt:lpstr>
      <vt:lpstr>PowerPoint Presentation</vt:lpstr>
      <vt:lpstr>PowerPoint Presentation</vt:lpstr>
      <vt:lpstr>Certified Animal Disaster Service Worker</vt:lpstr>
      <vt:lpstr>CERT Training </vt:lpstr>
      <vt:lpstr>Leadership Roles</vt:lpstr>
      <vt:lpstr>Dispatch &amp; Communications</vt:lpstr>
      <vt:lpstr>Livestock Sheltering</vt:lpstr>
      <vt:lpstr>Small Animal Sheltering</vt:lpstr>
      <vt:lpstr>ASAR (Field Operations) Team</vt:lpstr>
      <vt:lpstr>Animal Transport Technicians</vt:lpstr>
      <vt:lpstr>Animal Handling &amp; Care Technicians</vt:lpstr>
      <vt:lpstr>Animal SAR: Radio Operators</vt:lpstr>
      <vt:lpstr>Volunteer Protection Act of 1997</vt:lpstr>
      <vt:lpstr>Napa Community Animal Response Team</vt:lpstr>
      <vt:lpstr>The Safety Algorithm</vt:lpstr>
      <vt:lpstr>PowerPoint Presentation</vt:lpstr>
      <vt:lpstr>Use Your Imagination!</vt:lpstr>
      <vt:lpstr>Situational Awareness</vt:lpstr>
      <vt:lpstr>PowerPoint Presentation</vt:lpstr>
      <vt:lpstr> What is a “Safety Officer”?</vt:lpstr>
      <vt:lpstr>PowerPoint Presentation</vt:lpstr>
      <vt:lpstr>Sexual Harassment</vt:lpstr>
      <vt:lpstr>Questions?</vt:lpstr>
      <vt:lpstr>Activation Timeline: When in doubt, check FB or Website</vt:lpstr>
      <vt:lpstr>   3-Stage Notification County System    </vt:lpstr>
      <vt:lpstr>Notification of Team Members</vt:lpstr>
      <vt:lpstr>Napa Community Animal Response Team</vt:lpstr>
      <vt:lpstr>Volunteer Coordinator Responsibilities</vt:lpstr>
      <vt:lpstr>Training Logging</vt:lpstr>
      <vt:lpstr>When A Disaster Has Been Declared</vt:lpstr>
      <vt:lpstr>When You Are Assigned To An Area</vt:lpstr>
      <vt:lpstr>Immediate vs Long Term Needs</vt:lpstr>
      <vt:lpstr>Napa Community Animal Response Team</vt:lpstr>
      <vt:lpstr>PowerPoint Presentation</vt:lpstr>
      <vt:lpstr>Dispatch Overview-Forms</vt:lpstr>
      <vt:lpstr>PowerPoint Presentation</vt:lpstr>
      <vt:lpstr>Hotline Operator</vt:lpstr>
      <vt:lpstr>Dispatch Radio Operator</vt:lpstr>
      <vt:lpstr>Dispatch Tracker</vt:lpstr>
      <vt:lpstr>Dispatch - Training Opportunities</vt:lpstr>
      <vt:lpstr>Napa Community Animal Response Team</vt:lpstr>
      <vt:lpstr>Communications Team</vt:lpstr>
      <vt:lpstr>Radio Requirements</vt:lpstr>
      <vt:lpstr>PowerPoint Presentation</vt:lpstr>
      <vt:lpstr>Conversational vs Clear Text</vt:lpstr>
      <vt:lpstr>Comms - Training Opportunities</vt:lpstr>
      <vt:lpstr>Napa Community Animal Response Team</vt:lpstr>
      <vt:lpstr>ASAR’s Team Mission   To ensure the best possible outcome for animals affected by a disaster </vt:lpstr>
      <vt:lpstr>Animal Search and Rescue Teams</vt:lpstr>
      <vt:lpstr>ASAR Leads</vt:lpstr>
      <vt:lpstr>When you get the Activation Notice</vt:lpstr>
      <vt:lpstr>What should you wear?</vt:lpstr>
      <vt:lpstr>ASAR Staging Area</vt:lpstr>
      <vt:lpstr>ASAR Teams Composition</vt:lpstr>
      <vt:lpstr>Role Assignment</vt:lpstr>
      <vt:lpstr>     ASAR Team Roles </vt:lpstr>
      <vt:lpstr>Team Leader</vt:lpstr>
      <vt:lpstr>Team Safety Officer </vt:lpstr>
      <vt:lpstr>Animal Transport Technicians </vt:lpstr>
      <vt:lpstr>Trailer Drivers</vt:lpstr>
      <vt:lpstr>Radio/Communications Operator </vt:lpstr>
      <vt:lpstr>Veterinarian or Vet Tech</vt:lpstr>
      <vt:lpstr> Animal Care &amp; Handling Specialists</vt:lpstr>
      <vt:lpstr>Equipment Sign-Out</vt:lpstr>
      <vt:lpstr>Before Heading Out</vt:lpstr>
      <vt:lpstr>Arriving at your Destination</vt:lpstr>
      <vt:lpstr>Request For Animal Services (RFAS) </vt:lpstr>
      <vt:lpstr>Exotics</vt:lpstr>
      <vt:lpstr>Paperwork</vt:lpstr>
      <vt:lpstr>     Post if Animals are Evacuated</vt:lpstr>
      <vt:lpstr>Post for  Shelter In Place </vt:lpstr>
      <vt:lpstr>Animal Numbering &amp; Paper Trail</vt:lpstr>
      <vt:lpstr>Returning to Shelter</vt:lpstr>
      <vt:lpstr>At the end of each day</vt:lpstr>
      <vt:lpstr>When Incident is over</vt:lpstr>
      <vt:lpstr>Field Operations Training </vt:lpstr>
      <vt:lpstr>PowerPoint Presentation</vt:lpstr>
      <vt:lpstr>Napa Community Animal Response Team</vt:lpstr>
      <vt:lpstr>Shelter In Place</vt:lpstr>
      <vt:lpstr>You encounter an animal, now what?</vt:lpstr>
      <vt:lpstr>Code of Conduct</vt:lpstr>
      <vt:lpstr>Everything melts…</vt:lpstr>
      <vt:lpstr>Supply Truck’s Role </vt:lpstr>
      <vt:lpstr>Animal Care Sheet for SIP</vt:lpstr>
      <vt:lpstr>SIP Training Opportunities</vt:lpstr>
      <vt:lpstr>Napa Community Animal Response Team</vt:lpstr>
      <vt:lpstr>Companion Animal Shelter</vt:lpstr>
      <vt:lpstr>Response </vt:lpstr>
      <vt:lpstr>What To Expect</vt:lpstr>
      <vt:lpstr> Companion Shelter Positions</vt:lpstr>
      <vt:lpstr>Typical Work Day May Include</vt:lpstr>
      <vt:lpstr>Companion Animal Trailer</vt:lpstr>
      <vt:lpstr>Companion Animal Trailer</vt:lpstr>
      <vt:lpstr>Companion Animal Trailer  80 cages  Equipment  Supplies Signage  Forms    Roles Desk   White boards</vt:lpstr>
      <vt:lpstr>Master Intake/Animal Care Sheet</vt:lpstr>
      <vt:lpstr>Intake &amp; Reunification</vt:lpstr>
      <vt:lpstr>Sanitation/Biosecurity</vt:lpstr>
      <vt:lpstr>Shelter Lead</vt:lpstr>
      <vt:lpstr>Shelter Volunteers Should Carry</vt:lpstr>
      <vt:lpstr>Is Anyone Still Awake?</vt:lpstr>
      <vt:lpstr>Companion Animal Shelter - Upcoming Training Opportunities</vt:lpstr>
      <vt:lpstr>Napa Community Animal Response Team</vt:lpstr>
      <vt:lpstr>Livestock Shelter Mission</vt:lpstr>
      <vt:lpstr>Livestock Shelter</vt:lpstr>
      <vt:lpstr>Livestock Shelter Sites</vt:lpstr>
      <vt:lpstr>Livestock Shelter Lead Roles</vt:lpstr>
      <vt:lpstr>Livestock Shelter Lead</vt:lpstr>
      <vt:lpstr>Assistant Shelter Leads</vt:lpstr>
      <vt:lpstr>Shelter Site Leads</vt:lpstr>
      <vt:lpstr>Team Members</vt:lpstr>
      <vt:lpstr>Nutrition and Biosecurity</vt:lpstr>
      <vt:lpstr>   Interested in working with the Livestock Sheltering Team? </vt:lpstr>
      <vt:lpstr>Livestock Shelter - Upcoming Training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Community Animal Response Team</dc:title>
  <cp:lastModifiedBy>Nancy Kerson</cp:lastModifiedBy>
  <cp:revision>1</cp:revision>
  <dcterms:modified xsi:type="dcterms:W3CDTF">2020-02-01T02:33:39Z</dcterms:modified>
</cp:coreProperties>
</file>