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1" r:id="rId1"/>
  </p:sldMasterIdLst>
  <p:notesMasterIdLst>
    <p:notesMasterId r:id="rId44"/>
  </p:notesMasterIdLst>
  <p:sldIdLst>
    <p:sldId id="256" r:id="rId2"/>
    <p:sldId id="257" r:id="rId3"/>
    <p:sldId id="29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Lst>
  <p:sldSz cx="6858000" cy="5143500"/>
  <p:notesSz cx="6858000" cy="9144000"/>
  <p:embeddedFontLst>
    <p:embeddedFont>
      <p:font typeface="Calibri" panose="020F0502020204030204" pitchFamily="34" charset="0"/>
      <p:regular r:id="rId45"/>
      <p:bold r:id="rId46"/>
      <p:italic r:id="rId47"/>
      <p:boldItalic r:id="rId48"/>
    </p:embeddedFont>
    <p:embeddedFont>
      <p:font typeface="Georgia" panose="02040502050405020303" pitchFamily="18" charset="0"/>
      <p:regular r:id="rId49"/>
      <p:bold r:id="rId50"/>
      <p:italic r:id="rId51"/>
      <p:boldItalic r:id="rId52"/>
    </p:embeddedFont>
    <p:embeddedFont>
      <p:font typeface="Helvetica Neue" panose="02000503000000020004" pitchFamily="2" charset="0"/>
      <p:regular r:id="rId53"/>
      <p:bold r:id="rId54"/>
      <p:italic r:id="rId55"/>
      <p:boldItalic r:id="rId56"/>
    </p:embeddedFont>
    <p:embeddedFont>
      <p:font typeface="Trebuchet MS" panose="020B0703020202090204" pitchFamily="34" charset="0"/>
      <p:regular r:id="rId57"/>
      <p:bold r:id="rId58"/>
      <p:italic r:id="rId5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E8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49"/>
  </p:normalViewPr>
  <p:slideViewPr>
    <p:cSldViewPr snapToGrid="0">
      <p:cViewPr varScale="1">
        <p:scale>
          <a:sx n="136" d="100"/>
          <a:sy n="136" d="100"/>
        </p:scale>
        <p:origin x="1928" y="184"/>
      </p:cViewPr>
      <p:guideLst>
        <p:guide orient="horz" pos="1620"/>
        <p:guide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3.fntdata"/><Relationship Id="rId50" Type="http://schemas.openxmlformats.org/officeDocument/2006/relationships/font" Target="fonts/font6.fntdata"/><Relationship Id="rId55" Type="http://schemas.openxmlformats.org/officeDocument/2006/relationships/font" Target="fonts/font11.fntdata"/><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1.fntdata"/><Relationship Id="rId53" Type="http://schemas.openxmlformats.org/officeDocument/2006/relationships/font" Target="fonts/font9.fntdata"/><Relationship Id="rId58" Type="http://schemas.openxmlformats.org/officeDocument/2006/relationships/font" Target="fonts/font14.fntdata"/><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4.fntdata"/><Relationship Id="rId56" Type="http://schemas.openxmlformats.org/officeDocument/2006/relationships/font" Target="fonts/font12.fntdata"/><Relationship Id="rId8" Type="http://schemas.openxmlformats.org/officeDocument/2006/relationships/slide" Target="slides/slide7.xml"/><Relationship Id="rId51" Type="http://schemas.openxmlformats.org/officeDocument/2006/relationships/font" Target="fonts/font7.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2.fntdata"/><Relationship Id="rId59" Type="http://schemas.openxmlformats.org/officeDocument/2006/relationships/font" Target="fonts/font15.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0.fntdata"/><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5.fntdata"/><Relationship Id="rId57" Type="http://schemas.openxmlformats.org/officeDocument/2006/relationships/font" Target="fonts/font13.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notesMaster" Target="notesMasters/notesMaster1.xml"/><Relationship Id="rId52" Type="http://schemas.openxmlformats.org/officeDocument/2006/relationships/font" Target="fonts/font8.fntdata"/><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
        <p:cNvGrpSpPr/>
        <p:nvPr/>
      </p:nvGrpSpPr>
      <p:grpSpPr>
        <a:xfrm>
          <a:off x="0" y="0"/>
          <a:ext cx="0" cy="0"/>
          <a:chOff x="0" y="0"/>
          <a:chExt cx="0" cy="0"/>
        </a:xfrm>
      </p:grpSpPr>
      <p:sp>
        <p:nvSpPr>
          <p:cNvPr id="34" name="Google Shape;34;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35" name="Google Shape;35;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20000"/>
              </a:lnSpc>
              <a:spcBef>
                <a:spcPts val="0"/>
              </a:spcBef>
              <a:spcAft>
                <a:spcPts val="0"/>
              </a:spcAft>
              <a:buClr>
                <a:schemeClr val="dk1"/>
              </a:buClr>
              <a:buSzPts val="1100"/>
              <a:buFont typeface="Arial"/>
              <a:buNone/>
            </a:pPr>
            <a:r>
              <a:rPr lang="en" sz="1050">
                <a:solidFill>
                  <a:schemeClr val="dk1"/>
                </a:solidFill>
              </a:rPr>
              <a:t>1 hour 5 minutes (including watching the videos)</a:t>
            </a:r>
            <a:endParaRPr sz="1050">
              <a:solidFill>
                <a:schemeClr val="dk1"/>
              </a:solidFill>
            </a:endParaRPr>
          </a:p>
        </p:txBody>
      </p:sp>
      <p:sp>
        <p:nvSpPr>
          <p:cNvPr id="36" name="Google Shape;36;p1: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800"/>
              <a:buFont typeface="Georgia"/>
              <a:buNone/>
            </a:pPr>
            <a:fld id="{00000000-1234-1234-1234-123412341234}" type="slidenum">
              <a:rPr lang="en" sz="1800" b="0" i="0" u="none" strike="noStrike" cap="none">
                <a:solidFill>
                  <a:srgbClr val="000000"/>
                </a:solidFill>
                <a:latin typeface="Georgia"/>
                <a:ea typeface="Georgia"/>
                <a:cs typeface="Georgia"/>
                <a:sym typeface="Georgia"/>
              </a:rPr>
              <a:t>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884c292203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 name="Google Shape;105;g884c29220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Just under 3 minutes</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74b3b38c03_1_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74b3b38c03_1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754a0560b7_0_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754a0560b7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10 minutes 14 seconds</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754a0560b7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754a0560b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5 minutes 22 seconds</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4" name="Google Shape;134;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
        <p:nvSpPr>
          <p:cNvPr id="141" name="Google Shape;141;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sz="1400"/>
              <a:t>Note: In the case of Kerson Family chickens, they need to be evacuated. We have enough crates, and want them evacuated to our daughter’s house in town. Too many predators and the pen is surrounded by shade trees that can burn.</a:t>
            </a:r>
            <a:endParaRPr sz="1400"/>
          </a:p>
        </p:txBody>
      </p:sp>
      <p:sp>
        <p:nvSpPr>
          <p:cNvPr id="142" name="Google Shape;142;p4:notes"/>
          <p:cNvSpPr txBox="1">
            <a:spLocks noGrp="1"/>
          </p:cNvSpPr>
          <p:nvPr>
            <p:ph type="sldNum" idx="12"/>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 sz="1400" b="0" i="0" u="none" strike="noStrike" cap="none">
                <a:solidFill>
                  <a:srgbClr val="000000"/>
                </a:solidFill>
                <a:latin typeface="Arial"/>
                <a:ea typeface="Arial"/>
                <a:cs typeface="Arial"/>
                <a:sym typeface="Arial"/>
              </a:rPr>
              <a:t>16</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1" name="Google Shape;151;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9" name="Google Shape;159;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6" name="Google Shape;166;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77423d6bf0_1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77423d6bf0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
        <p:cNvGrpSpPr/>
        <p:nvPr/>
      </p:nvGrpSpPr>
      <p:grpSpPr>
        <a:xfrm>
          <a:off x="0" y="0"/>
          <a:ext cx="0" cy="0"/>
          <a:chOff x="0" y="0"/>
          <a:chExt cx="0" cy="0"/>
        </a:xfrm>
      </p:grpSpPr>
      <p:sp>
        <p:nvSpPr>
          <p:cNvPr id="46" name="Google Shape;46;g73b7319960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 name="Google Shape;47;g73b7319960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9" name="Google Shape;179;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87" name="Google Shape;187;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3" name="Google Shape;193;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8b6ee197a5_2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g8b6ee197a5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
        <p:nvSpPr>
          <p:cNvPr id="205" name="Google Shape;205;p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a:t>Presenter:</a:t>
            </a:r>
            <a:endParaRPr/>
          </a:p>
        </p:txBody>
      </p:sp>
      <p:sp>
        <p:nvSpPr>
          <p:cNvPr id="206" name="Google Shape;206;p11:notes"/>
          <p:cNvSpPr txBox="1">
            <a:spLocks noGrp="1"/>
          </p:cNvSpPr>
          <p:nvPr>
            <p:ph type="sldNum" idx="12"/>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25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sz="1400"/>
              <a:t>* Magnetic signs might be stolen by people wanting to gain unauthorized entry</a:t>
            </a:r>
            <a:endParaRPr sz="1400"/>
          </a:p>
        </p:txBody>
      </p:sp>
      <p:sp>
        <p:nvSpPr>
          <p:cNvPr id="212" name="Google Shape;212;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
        <p:nvSpPr>
          <p:cNvPr id="220" name="Google Shape;220;p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1" name="Google Shape;221;p13:notes"/>
          <p:cNvSpPr txBox="1">
            <a:spLocks noGrp="1"/>
          </p:cNvSpPr>
          <p:nvPr>
            <p:ph type="sldNum" idx="12"/>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 sz="1400" b="0" i="0" u="none" strike="noStrike" cap="none">
                <a:solidFill>
                  <a:srgbClr val="000000"/>
                </a:solidFill>
                <a:latin typeface="Arial"/>
                <a:ea typeface="Arial"/>
                <a:cs typeface="Arial"/>
                <a:sym typeface="Arial"/>
              </a:rPr>
              <a:t>27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8" name="Google Shape;228;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a:t>Estimated COmpletion TIme: 1 hour (if all videos watched)</a:t>
            </a:r>
            <a:endParaRPr/>
          </a:p>
        </p:txBody>
      </p:sp>
      <p:sp>
        <p:nvSpPr>
          <p:cNvPr id="234" name="Google Shape;234;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800"/>
              <a:buFont typeface="Arial"/>
              <a:buNone/>
            </a:pPr>
            <a:r>
              <a:rPr lang="en" sz="1400" b="1">
                <a:solidFill>
                  <a:schemeClr val="dk1"/>
                </a:solidFill>
              </a:rPr>
              <a:t>Presenter: Vicki </a:t>
            </a:r>
            <a:endParaRPr sz="1400" b="1">
              <a:solidFill>
                <a:schemeClr val="dk1"/>
              </a:solidFill>
            </a:endParaRPr>
          </a:p>
        </p:txBody>
      </p:sp>
      <p:sp>
        <p:nvSpPr>
          <p:cNvPr id="243" name="Google Shape;243;p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
        <p:cNvGrpSpPr/>
        <p:nvPr/>
      </p:nvGrpSpPr>
      <p:grpSpPr>
        <a:xfrm>
          <a:off x="0" y="0"/>
          <a:ext cx="0" cy="0"/>
          <a:chOff x="0" y="0"/>
          <a:chExt cx="0" cy="0"/>
        </a:xfrm>
      </p:grpSpPr>
      <p:sp>
        <p:nvSpPr>
          <p:cNvPr id="52" name="Google Shape;52;g85ff99911f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 name="Google Shape;53;g85ff99911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400"/>
          </a:p>
        </p:txBody>
      </p:sp>
      <p:sp>
        <p:nvSpPr>
          <p:cNvPr id="249" name="Google Shape;249;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p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400"/>
          </a:p>
        </p:txBody>
      </p:sp>
      <p:sp>
        <p:nvSpPr>
          <p:cNvPr id="255" name="Google Shape;255;p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1" name="Google Shape;261;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p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9" name="Google Shape;269;p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73b7319960_0_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6" name="Google Shape;276;g73b7319960_0_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8b6ee197a5_0_0: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8b6ee197a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Estimated Completion TIme: 1.5 hours</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8b6ee197a5_0_6: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 name="Google Shape;290;g8b6ee197a5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8b6ee197a5_0_11: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 name="Google Shape;296;g8b6ee197a5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8b6ee197a5_0_16: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8b6ee197a5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8b6ee197a5_0_21: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8" name="Google Shape;308;g8b6ee197a5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85ff99911f_0_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85ff99911f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8b6ee197a5_0_26: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 name="Google Shape;314;g8b6ee197a5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8b6ee197a5_0_31: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 name="Google Shape;320;g8b6ee197a5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85ff99911f_0_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85ff99911f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800"/>
              <a:buFont typeface="Arial"/>
              <a:buNone/>
            </a:pPr>
            <a:endParaRPr/>
          </a:p>
        </p:txBody>
      </p:sp>
      <p:sp>
        <p:nvSpPr>
          <p:cNvPr id="72" name="Google Shape;72;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750cc42982_1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750cc42982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5 minutes 38 seconds</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74b3b38c03_1_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74b3b38c03_1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52ea98ab13_0_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 name="Google Shape;98;g52ea98ab13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3 minutes 50 seconds</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0"/>
        <p:cNvGrpSpPr/>
        <p:nvPr/>
      </p:nvGrpSpPr>
      <p:grpSpPr>
        <a:xfrm>
          <a:off x="0" y="0"/>
          <a:ext cx="0" cy="0"/>
          <a:chOff x="0" y="0"/>
          <a:chExt cx="0" cy="0"/>
        </a:xfrm>
      </p:grpSpPr>
      <p:sp>
        <p:nvSpPr>
          <p:cNvPr id="21" name="Google Shape;21;p2"/>
          <p:cNvSpPr txBox="1">
            <a:spLocks noGrp="1"/>
          </p:cNvSpPr>
          <p:nvPr>
            <p:ph type="title"/>
          </p:nvPr>
        </p:nvSpPr>
        <p:spPr>
          <a:xfrm>
            <a:off x="342900" y="857250"/>
            <a:ext cx="6172200" cy="8001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2" name="Google Shape;22;p2"/>
          <p:cNvSpPr txBox="1">
            <a:spLocks noGrp="1"/>
          </p:cNvSpPr>
          <p:nvPr>
            <p:ph type="body" idx="1"/>
          </p:nvPr>
        </p:nvSpPr>
        <p:spPr>
          <a:xfrm>
            <a:off x="342900" y="1687115"/>
            <a:ext cx="6172200" cy="3243300"/>
          </a:xfrm>
          <a:prstGeom prst="rect">
            <a:avLst/>
          </a:prstGeom>
          <a:noFill/>
          <a:ln>
            <a:noFill/>
          </a:ln>
        </p:spPr>
        <p:txBody>
          <a:bodyPr spcFirstLastPara="1" wrap="square" lIns="68575" tIns="34275" rIns="68575" bIns="34275" anchor="t" anchorCtr="0">
            <a:noAutofit/>
          </a:bodyPr>
          <a:lstStyle>
            <a:lvl1pPr marL="457200" lvl="0" indent="-317500" algn="l">
              <a:spcBef>
                <a:spcPts val="200"/>
              </a:spcBef>
              <a:spcAft>
                <a:spcPts val="0"/>
              </a:spcAft>
              <a:buSzPts val="1400"/>
              <a:buChar char="•"/>
              <a:defRPr/>
            </a:lvl1pPr>
            <a:lvl2pPr marL="914400" lvl="1" indent="-355600" algn="l">
              <a:spcBef>
                <a:spcPts val="200"/>
              </a:spcBef>
              <a:spcAft>
                <a:spcPts val="0"/>
              </a:spcAft>
              <a:buSzPts val="2000"/>
              <a:buChar char="▫"/>
              <a:defRPr>
                <a:solidFill>
                  <a:srgbClr val="515133"/>
                </a:solidFill>
              </a:defRPr>
            </a:lvl2pPr>
            <a:lvl3pPr marL="1371600" lvl="2" indent="-317500" algn="l">
              <a:spcBef>
                <a:spcPts val="200"/>
              </a:spcBef>
              <a:spcAft>
                <a:spcPts val="0"/>
              </a:spcAft>
              <a:buSzPts val="1400"/>
              <a:buChar char="●"/>
              <a:defRPr/>
            </a:lvl3pPr>
            <a:lvl4pPr marL="1828800" lvl="3" indent="-317500" algn="l">
              <a:spcBef>
                <a:spcPts val="200"/>
              </a:spcBef>
              <a:spcAft>
                <a:spcPts val="0"/>
              </a:spcAft>
              <a:buSzPts val="1400"/>
              <a:buChar char="●"/>
              <a:defRPr/>
            </a:lvl4pPr>
            <a:lvl5pPr marL="2286000" lvl="4" indent="-317500" algn="l">
              <a:spcBef>
                <a:spcPts val="200"/>
              </a:spcBef>
              <a:spcAft>
                <a:spcPts val="0"/>
              </a:spcAft>
              <a:buSzPts val="1400"/>
              <a:buChar char="▫"/>
              <a:defRPr/>
            </a:lvl5pPr>
            <a:lvl6pPr marL="2743200" lvl="5" indent="-317500" algn="l">
              <a:spcBef>
                <a:spcPts val="200"/>
              </a:spcBef>
              <a:spcAft>
                <a:spcPts val="0"/>
              </a:spcAft>
              <a:buSzPts val="1400"/>
              <a:buChar char="▫"/>
              <a:defRPr/>
            </a:lvl6pPr>
            <a:lvl7pPr marL="3200400" lvl="6" indent="-317500" algn="l">
              <a:spcBef>
                <a:spcPts val="200"/>
              </a:spcBef>
              <a:spcAft>
                <a:spcPts val="0"/>
              </a:spcAft>
              <a:buSzPts val="1400"/>
              <a:buChar char="▫"/>
              <a:defRPr/>
            </a:lvl7pPr>
            <a:lvl8pPr marL="3657600" lvl="7" indent="-317500" algn="l">
              <a:spcBef>
                <a:spcPts val="200"/>
              </a:spcBef>
              <a:spcAft>
                <a:spcPts val="0"/>
              </a:spcAft>
              <a:buSzPts val="1400"/>
              <a:buChar char="◦"/>
              <a:defRPr/>
            </a:lvl8pPr>
            <a:lvl9pPr marL="4114800" lvl="8" indent="-317500" algn="l">
              <a:spcBef>
                <a:spcPts val="200"/>
              </a:spcBef>
              <a:spcAft>
                <a:spcPts val="0"/>
              </a:spcAft>
              <a:buSzPts val="1400"/>
              <a:buChar char="◦"/>
              <a:defRPr/>
            </a:lvl9pPr>
          </a:lstStyle>
          <a:p>
            <a:endParaRPr/>
          </a:p>
        </p:txBody>
      </p:sp>
      <p:sp>
        <p:nvSpPr>
          <p:cNvPr id="23" name="Google Shape;23;p2"/>
          <p:cNvSpPr txBox="1">
            <a:spLocks noGrp="1"/>
          </p:cNvSpPr>
          <p:nvPr>
            <p:ph type="sldNum" idx="12"/>
          </p:nvPr>
        </p:nvSpPr>
        <p:spPr>
          <a:xfrm>
            <a:off x="6130528" y="1190"/>
            <a:ext cx="571500" cy="275100"/>
          </a:xfrm>
          <a:prstGeom prst="rect">
            <a:avLst/>
          </a:prstGeom>
          <a:noFill/>
          <a:ln>
            <a:noFill/>
          </a:ln>
        </p:spPr>
        <p:txBody>
          <a:bodyPr spcFirstLastPara="1" wrap="square" lIns="68575" tIns="34275" rIns="68575" bIns="34275" anchor="t" anchorCtr="0">
            <a:noAutofit/>
          </a:bodyPr>
          <a:lstStyle>
            <a:lvl1pPr marL="0" marR="0" lvl="0" indent="0" algn="l">
              <a:lnSpc>
                <a:spcPct val="100000"/>
              </a:lnSpc>
              <a:spcBef>
                <a:spcPts val="0"/>
              </a:spcBef>
              <a:spcAft>
                <a:spcPts val="0"/>
              </a:spcAft>
              <a:buClr>
                <a:schemeClr val="dk1"/>
              </a:buClr>
              <a:buSzPts val="1400"/>
              <a:buFont typeface="Georgia"/>
              <a:buNone/>
              <a:defRPr sz="1400" b="0" i="0" u="none">
                <a:solidFill>
                  <a:schemeClr val="dk1"/>
                </a:solidFill>
                <a:latin typeface="Georgia"/>
                <a:ea typeface="Georgia"/>
                <a:cs typeface="Georgia"/>
                <a:sym typeface="Georgia"/>
              </a:defRPr>
            </a:lvl1pPr>
            <a:lvl2pPr marL="0" marR="0" lvl="1" indent="0" algn="l">
              <a:lnSpc>
                <a:spcPct val="100000"/>
              </a:lnSpc>
              <a:spcBef>
                <a:spcPts val="0"/>
              </a:spcBef>
              <a:spcAft>
                <a:spcPts val="0"/>
              </a:spcAft>
              <a:buClr>
                <a:schemeClr val="dk1"/>
              </a:buClr>
              <a:buSzPts val="1400"/>
              <a:buFont typeface="Georgia"/>
              <a:buNone/>
              <a:defRPr sz="1400" b="0" i="0" u="none">
                <a:solidFill>
                  <a:schemeClr val="dk1"/>
                </a:solidFill>
                <a:latin typeface="Georgia"/>
                <a:ea typeface="Georgia"/>
                <a:cs typeface="Georgia"/>
                <a:sym typeface="Georgia"/>
              </a:defRPr>
            </a:lvl2pPr>
            <a:lvl3pPr marL="0" marR="0" lvl="2" indent="0" algn="l">
              <a:lnSpc>
                <a:spcPct val="100000"/>
              </a:lnSpc>
              <a:spcBef>
                <a:spcPts val="0"/>
              </a:spcBef>
              <a:spcAft>
                <a:spcPts val="0"/>
              </a:spcAft>
              <a:buClr>
                <a:schemeClr val="dk1"/>
              </a:buClr>
              <a:buSzPts val="1400"/>
              <a:buFont typeface="Georgia"/>
              <a:buNone/>
              <a:defRPr sz="1400" b="0" i="0" u="none">
                <a:solidFill>
                  <a:schemeClr val="dk1"/>
                </a:solidFill>
                <a:latin typeface="Georgia"/>
                <a:ea typeface="Georgia"/>
                <a:cs typeface="Georgia"/>
                <a:sym typeface="Georgia"/>
              </a:defRPr>
            </a:lvl3pPr>
            <a:lvl4pPr marL="0" marR="0" lvl="3" indent="0" algn="l">
              <a:lnSpc>
                <a:spcPct val="100000"/>
              </a:lnSpc>
              <a:spcBef>
                <a:spcPts val="0"/>
              </a:spcBef>
              <a:spcAft>
                <a:spcPts val="0"/>
              </a:spcAft>
              <a:buClr>
                <a:schemeClr val="dk1"/>
              </a:buClr>
              <a:buSzPts val="1400"/>
              <a:buFont typeface="Georgia"/>
              <a:buNone/>
              <a:defRPr sz="1400" b="0" i="0" u="none">
                <a:solidFill>
                  <a:schemeClr val="dk1"/>
                </a:solidFill>
                <a:latin typeface="Georgia"/>
                <a:ea typeface="Georgia"/>
                <a:cs typeface="Georgia"/>
                <a:sym typeface="Georgia"/>
              </a:defRPr>
            </a:lvl4pPr>
            <a:lvl5pPr marL="0" marR="0" lvl="4" indent="0" algn="l">
              <a:lnSpc>
                <a:spcPct val="100000"/>
              </a:lnSpc>
              <a:spcBef>
                <a:spcPts val="0"/>
              </a:spcBef>
              <a:spcAft>
                <a:spcPts val="0"/>
              </a:spcAft>
              <a:buClr>
                <a:schemeClr val="dk1"/>
              </a:buClr>
              <a:buSzPts val="1400"/>
              <a:buFont typeface="Georgia"/>
              <a:buNone/>
              <a:defRPr sz="1400" b="0" i="0" u="none">
                <a:solidFill>
                  <a:schemeClr val="dk1"/>
                </a:solidFill>
                <a:latin typeface="Georgia"/>
                <a:ea typeface="Georgia"/>
                <a:cs typeface="Georgia"/>
                <a:sym typeface="Georgia"/>
              </a:defRPr>
            </a:lvl5pPr>
            <a:lvl6pPr marL="0" marR="0" lvl="5" indent="0" algn="l">
              <a:lnSpc>
                <a:spcPct val="100000"/>
              </a:lnSpc>
              <a:spcBef>
                <a:spcPts val="0"/>
              </a:spcBef>
              <a:spcAft>
                <a:spcPts val="0"/>
              </a:spcAft>
              <a:buClr>
                <a:schemeClr val="dk1"/>
              </a:buClr>
              <a:buSzPts val="1400"/>
              <a:buFont typeface="Georgia"/>
              <a:buNone/>
              <a:defRPr sz="1400" b="0" i="0" u="none">
                <a:solidFill>
                  <a:schemeClr val="dk1"/>
                </a:solidFill>
                <a:latin typeface="Georgia"/>
                <a:ea typeface="Georgia"/>
                <a:cs typeface="Georgia"/>
                <a:sym typeface="Georgia"/>
              </a:defRPr>
            </a:lvl6pPr>
            <a:lvl7pPr marL="0" marR="0" lvl="6" indent="0" algn="l">
              <a:lnSpc>
                <a:spcPct val="100000"/>
              </a:lnSpc>
              <a:spcBef>
                <a:spcPts val="0"/>
              </a:spcBef>
              <a:spcAft>
                <a:spcPts val="0"/>
              </a:spcAft>
              <a:buClr>
                <a:schemeClr val="dk1"/>
              </a:buClr>
              <a:buSzPts val="1400"/>
              <a:buFont typeface="Georgia"/>
              <a:buNone/>
              <a:defRPr sz="1400" b="0" i="0" u="none">
                <a:solidFill>
                  <a:schemeClr val="dk1"/>
                </a:solidFill>
                <a:latin typeface="Georgia"/>
                <a:ea typeface="Georgia"/>
                <a:cs typeface="Georgia"/>
                <a:sym typeface="Georgia"/>
              </a:defRPr>
            </a:lvl7pPr>
            <a:lvl8pPr marL="0" marR="0" lvl="7" indent="0" algn="l">
              <a:lnSpc>
                <a:spcPct val="100000"/>
              </a:lnSpc>
              <a:spcBef>
                <a:spcPts val="0"/>
              </a:spcBef>
              <a:spcAft>
                <a:spcPts val="0"/>
              </a:spcAft>
              <a:buClr>
                <a:schemeClr val="dk1"/>
              </a:buClr>
              <a:buSzPts val="1400"/>
              <a:buFont typeface="Georgia"/>
              <a:buNone/>
              <a:defRPr sz="1400" b="0" i="0" u="none">
                <a:solidFill>
                  <a:schemeClr val="dk1"/>
                </a:solidFill>
                <a:latin typeface="Georgia"/>
                <a:ea typeface="Georgia"/>
                <a:cs typeface="Georgia"/>
                <a:sym typeface="Georgia"/>
              </a:defRPr>
            </a:lvl8pPr>
            <a:lvl9pPr marL="0" marR="0" lvl="8" indent="0" algn="l">
              <a:lnSpc>
                <a:spcPct val="100000"/>
              </a:lnSpc>
              <a:spcBef>
                <a:spcPts val="0"/>
              </a:spcBef>
              <a:spcAft>
                <a:spcPts val="0"/>
              </a:spcAft>
              <a:buClr>
                <a:schemeClr val="dk1"/>
              </a:buClr>
              <a:buSzPts val="1400"/>
              <a:buFont typeface="Georgia"/>
              <a:buNone/>
              <a:defRPr sz="1400" b="0" i="0" u="none">
                <a:solidFill>
                  <a:schemeClr val="dk1"/>
                </a:solidFill>
                <a:latin typeface="Georgia"/>
                <a:ea typeface="Georgia"/>
                <a:cs typeface="Georgia"/>
                <a:sym typeface="Georgia"/>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4"/>
        <p:cNvGrpSpPr/>
        <p:nvPr/>
      </p:nvGrpSpPr>
      <p:grpSpPr>
        <a:xfrm>
          <a:off x="0" y="0"/>
          <a:ext cx="0" cy="0"/>
          <a:chOff x="0" y="0"/>
          <a:chExt cx="0" cy="0"/>
        </a:xfrm>
      </p:grpSpPr>
      <p:sp>
        <p:nvSpPr>
          <p:cNvPr id="25" name="Google Shape;25;p3"/>
          <p:cNvSpPr txBox="1">
            <a:spLocks noGrp="1"/>
          </p:cNvSpPr>
          <p:nvPr>
            <p:ph type="ctrTitle"/>
          </p:nvPr>
        </p:nvSpPr>
        <p:spPr>
          <a:xfrm>
            <a:off x="233781" y="744575"/>
            <a:ext cx="6390600" cy="20526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5200"/>
              <a:buNone/>
              <a:defRPr sz="3900"/>
            </a:lvl1pPr>
            <a:lvl2pPr lvl="1" algn="ctr" rtl="0">
              <a:lnSpc>
                <a:spcPct val="100000"/>
              </a:lnSpc>
              <a:spcBef>
                <a:spcPts val="0"/>
              </a:spcBef>
              <a:spcAft>
                <a:spcPts val="0"/>
              </a:spcAft>
              <a:buSzPts val="5200"/>
              <a:buNone/>
              <a:defRPr sz="3900"/>
            </a:lvl2pPr>
            <a:lvl3pPr lvl="2" algn="ctr" rtl="0">
              <a:lnSpc>
                <a:spcPct val="100000"/>
              </a:lnSpc>
              <a:spcBef>
                <a:spcPts val="0"/>
              </a:spcBef>
              <a:spcAft>
                <a:spcPts val="0"/>
              </a:spcAft>
              <a:buSzPts val="5200"/>
              <a:buNone/>
              <a:defRPr sz="3900"/>
            </a:lvl3pPr>
            <a:lvl4pPr lvl="3" algn="ctr" rtl="0">
              <a:lnSpc>
                <a:spcPct val="100000"/>
              </a:lnSpc>
              <a:spcBef>
                <a:spcPts val="0"/>
              </a:spcBef>
              <a:spcAft>
                <a:spcPts val="0"/>
              </a:spcAft>
              <a:buSzPts val="5200"/>
              <a:buNone/>
              <a:defRPr sz="3900"/>
            </a:lvl4pPr>
            <a:lvl5pPr lvl="4" algn="ctr" rtl="0">
              <a:lnSpc>
                <a:spcPct val="100000"/>
              </a:lnSpc>
              <a:spcBef>
                <a:spcPts val="0"/>
              </a:spcBef>
              <a:spcAft>
                <a:spcPts val="0"/>
              </a:spcAft>
              <a:buSzPts val="5200"/>
              <a:buNone/>
              <a:defRPr sz="3900"/>
            </a:lvl5pPr>
            <a:lvl6pPr lvl="5" algn="ctr" rtl="0">
              <a:lnSpc>
                <a:spcPct val="100000"/>
              </a:lnSpc>
              <a:spcBef>
                <a:spcPts val="0"/>
              </a:spcBef>
              <a:spcAft>
                <a:spcPts val="0"/>
              </a:spcAft>
              <a:buSzPts val="5200"/>
              <a:buNone/>
              <a:defRPr sz="3900"/>
            </a:lvl6pPr>
            <a:lvl7pPr lvl="6" algn="ctr" rtl="0">
              <a:lnSpc>
                <a:spcPct val="100000"/>
              </a:lnSpc>
              <a:spcBef>
                <a:spcPts val="0"/>
              </a:spcBef>
              <a:spcAft>
                <a:spcPts val="0"/>
              </a:spcAft>
              <a:buSzPts val="5200"/>
              <a:buNone/>
              <a:defRPr sz="3900"/>
            </a:lvl7pPr>
            <a:lvl8pPr lvl="7" algn="ctr" rtl="0">
              <a:lnSpc>
                <a:spcPct val="100000"/>
              </a:lnSpc>
              <a:spcBef>
                <a:spcPts val="0"/>
              </a:spcBef>
              <a:spcAft>
                <a:spcPts val="0"/>
              </a:spcAft>
              <a:buSzPts val="5200"/>
              <a:buNone/>
              <a:defRPr sz="3900"/>
            </a:lvl8pPr>
            <a:lvl9pPr lvl="8" algn="ctr" rtl="0">
              <a:lnSpc>
                <a:spcPct val="100000"/>
              </a:lnSpc>
              <a:spcBef>
                <a:spcPts val="0"/>
              </a:spcBef>
              <a:spcAft>
                <a:spcPts val="0"/>
              </a:spcAft>
              <a:buSzPts val="5200"/>
              <a:buNone/>
              <a:defRPr sz="3900"/>
            </a:lvl9pPr>
          </a:lstStyle>
          <a:p>
            <a:endParaRPr/>
          </a:p>
        </p:txBody>
      </p:sp>
      <p:sp>
        <p:nvSpPr>
          <p:cNvPr id="26" name="Google Shape;26;p3"/>
          <p:cNvSpPr txBox="1">
            <a:spLocks noGrp="1"/>
          </p:cNvSpPr>
          <p:nvPr>
            <p:ph type="subTitle" idx="1"/>
          </p:nvPr>
        </p:nvSpPr>
        <p:spPr>
          <a:xfrm>
            <a:off x="233775" y="2834125"/>
            <a:ext cx="6390600" cy="7926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00"/>
            </a:lvl1pPr>
            <a:lvl2pPr lvl="1" algn="ctr" rtl="0">
              <a:lnSpc>
                <a:spcPct val="100000"/>
              </a:lnSpc>
              <a:spcBef>
                <a:spcPts val="0"/>
              </a:spcBef>
              <a:spcAft>
                <a:spcPts val="0"/>
              </a:spcAft>
              <a:buSzPts val="2800"/>
              <a:buNone/>
              <a:defRPr sz="2100"/>
            </a:lvl2pPr>
            <a:lvl3pPr lvl="2" algn="ctr" rtl="0">
              <a:lnSpc>
                <a:spcPct val="100000"/>
              </a:lnSpc>
              <a:spcBef>
                <a:spcPts val="0"/>
              </a:spcBef>
              <a:spcAft>
                <a:spcPts val="0"/>
              </a:spcAft>
              <a:buSzPts val="2800"/>
              <a:buNone/>
              <a:defRPr sz="2100"/>
            </a:lvl3pPr>
            <a:lvl4pPr lvl="3" algn="ctr" rtl="0">
              <a:lnSpc>
                <a:spcPct val="100000"/>
              </a:lnSpc>
              <a:spcBef>
                <a:spcPts val="0"/>
              </a:spcBef>
              <a:spcAft>
                <a:spcPts val="0"/>
              </a:spcAft>
              <a:buSzPts val="2800"/>
              <a:buNone/>
              <a:defRPr sz="2100"/>
            </a:lvl4pPr>
            <a:lvl5pPr lvl="4" algn="ctr" rtl="0">
              <a:lnSpc>
                <a:spcPct val="100000"/>
              </a:lnSpc>
              <a:spcBef>
                <a:spcPts val="0"/>
              </a:spcBef>
              <a:spcAft>
                <a:spcPts val="0"/>
              </a:spcAft>
              <a:buSzPts val="2800"/>
              <a:buNone/>
              <a:defRPr sz="2100"/>
            </a:lvl5pPr>
            <a:lvl6pPr lvl="5" algn="ctr" rtl="0">
              <a:lnSpc>
                <a:spcPct val="100000"/>
              </a:lnSpc>
              <a:spcBef>
                <a:spcPts val="0"/>
              </a:spcBef>
              <a:spcAft>
                <a:spcPts val="0"/>
              </a:spcAft>
              <a:buSzPts val="2800"/>
              <a:buNone/>
              <a:defRPr sz="2100"/>
            </a:lvl6pPr>
            <a:lvl7pPr lvl="6" algn="ctr" rtl="0">
              <a:lnSpc>
                <a:spcPct val="100000"/>
              </a:lnSpc>
              <a:spcBef>
                <a:spcPts val="0"/>
              </a:spcBef>
              <a:spcAft>
                <a:spcPts val="0"/>
              </a:spcAft>
              <a:buSzPts val="2800"/>
              <a:buNone/>
              <a:defRPr sz="2100"/>
            </a:lvl7pPr>
            <a:lvl8pPr lvl="7" algn="ctr" rtl="0">
              <a:lnSpc>
                <a:spcPct val="100000"/>
              </a:lnSpc>
              <a:spcBef>
                <a:spcPts val="0"/>
              </a:spcBef>
              <a:spcAft>
                <a:spcPts val="0"/>
              </a:spcAft>
              <a:buSzPts val="2800"/>
              <a:buNone/>
              <a:defRPr sz="2100"/>
            </a:lvl8pPr>
            <a:lvl9pPr lvl="8" algn="ctr" rtl="0">
              <a:lnSpc>
                <a:spcPct val="100000"/>
              </a:lnSpc>
              <a:spcBef>
                <a:spcPts val="0"/>
              </a:spcBef>
              <a:spcAft>
                <a:spcPts val="0"/>
              </a:spcAft>
              <a:buSzPts val="2800"/>
              <a:buNone/>
              <a:defRPr sz="2100"/>
            </a:lvl9pPr>
          </a:lstStyle>
          <a:p>
            <a:endParaRPr/>
          </a:p>
        </p:txBody>
      </p:sp>
      <p:sp>
        <p:nvSpPr>
          <p:cNvPr id="27" name="Google Shape;27;p3"/>
          <p:cNvSpPr txBox="1">
            <a:spLocks noGrp="1"/>
          </p:cNvSpPr>
          <p:nvPr>
            <p:ph type="sldNum" idx="12"/>
          </p:nvPr>
        </p:nvSpPr>
        <p:spPr>
          <a:xfrm>
            <a:off x="6354344" y="4663217"/>
            <a:ext cx="4116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750"/>
              <a:buFont typeface="Arial"/>
              <a:buNone/>
              <a:defRPr sz="75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750"/>
              <a:buFont typeface="Arial"/>
              <a:buNone/>
              <a:defRPr sz="75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750"/>
              <a:buFont typeface="Arial"/>
              <a:buNone/>
              <a:defRPr sz="75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750"/>
              <a:buFont typeface="Arial"/>
              <a:buNone/>
              <a:defRPr sz="75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750"/>
              <a:buFont typeface="Arial"/>
              <a:buNone/>
              <a:defRPr sz="75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750"/>
              <a:buFont typeface="Arial"/>
              <a:buNone/>
              <a:defRPr sz="75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750"/>
              <a:buFont typeface="Arial"/>
              <a:buNone/>
              <a:defRPr sz="75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750"/>
              <a:buFont typeface="Arial"/>
              <a:buNone/>
              <a:defRPr sz="75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750"/>
              <a:buFont typeface="Arial"/>
              <a:buNone/>
              <a:defRPr sz="75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8"/>
        <p:cNvGrpSpPr/>
        <p:nvPr/>
      </p:nvGrpSpPr>
      <p:grpSpPr>
        <a:xfrm>
          <a:off x="0" y="0"/>
          <a:ext cx="0" cy="0"/>
          <a:chOff x="0" y="0"/>
          <a:chExt cx="0" cy="0"/>
        </a:xfrm>
      </p:grpSpPr>
      <p:sp>
        <p:nvSpPr>
          <p:cNvPr id="29" name="Google Shape;29;p4"/>
          <p:cNvSpPr txBox="1">
            <a:spLocks noGrp="1"/>
          </p:cNvSpPr>
          <p:nvPr>
            <p:ph type="title"/>
          </p:nvPr>
        </p:nvSpPr>
        <p:spPr>
          <a:xfrm>
            <a:off x="342900" y="857250"/>
            <a:ext cx="6172200" cy="800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0" name="Google Shape;30;p4"/>
          <p:cNvSpPr txBox="1">
            <a:spLocks noGrp="1"/>
          </p:cNvSpPr>
          <p:nvPr>
            <p:ph type="body" idx="1"/>
          </p:nvPr>
        </p:nvSpPr>
        <p:spPr>
          <a:xfrm>
            <a:off x="342900" y="1687068"/>
            <a:ext cx="3028800" cy="3394500"/>
          </a:xfrm>
          <a:prstGeom prst="rect">
            <a:avLst/>
          </a:prstGeom>
          <a:noFill/>
          <a:ln>
            <a:noFill/>
          </a:ln>
        </p:spPr>
        <p:txBody>
          <a:bodyPr spcFirstLastPara="1" wrap="square" lIns="91425" tIns="45700" rIns="91425" bIns="45700" anchor="t" anchorCtr="0">
            <a:noAutofit/>
          </a:bodyPr>
          <a:lstStyle>
            <a:lvl1pPr marL="457200" lvl="0" indent="-355600" algn="l" rtl="0">
              <a:lnSpc>
                <a:spcPct val="100000"/>
              </a:lnSpc>
              <a:spcBef>
                <a:spcPts val="225"/>
              </a:spcBef>
              <a:spcAft>
                <a:spcPts val="0"/>
              </a:spcAft>
              <a:buSzPts val="2000"/>
              <a:buChar char="•"/>
              <a:defRPr sz="1500"/>
            </a:lvl1pPr>
            <a:lvl2pPr marL="914400" lvl="1" indent="-349250" algn="l" rtl="0">
              <a:lnSpc>
                <a:spcPct val="100000"/>
              </a:lnSpc>
              <a:spcBef>
                <a:spcPts val="225"/>
              </a:spcBef>
              <a:spcAft>
                <a:spcPts val="0"/>
              </a:spcAft>
              <a:buSzPts val="1900"/>
              <a:buChar char="▫"/>
              <a:defRPr sz="1425">
                <a:solidFill>
                  <a:srgbClr val="515234"/>
                </a:solidFill>
              </a:defRPr>
            </a:lvl2pPr>
            <a:lvl3pPr marL="1371600" lvl="2" indent="-342900" algn="l" rtl="0">
              <a:lnSpc>
                <a:spcPct val="100000"/>
              </a:lnSpc>
              <a:spcBef>
                <a:spcPts val="225"/>
              </a:spcBef>
              <a:spcAft>
                <a:spcPts val="0"/>
              </a:spcAft>
              <a:buSzPts val="1800"/>
              <a:buChar char="●"/>
              <a:defRPr sz="1350"/>
            </a:lvl3pPr>
            <a:lvl4pPr marL="1828800" lvl="3" indent="-342900" algn="l" rtl="0">
              <a:lnSpc>
                <a:spcPct val="100000"/>
              </a:lnSpc>
              <a:spcBef>
                <a:spcPts val="225"/>
              </a:spcBef>
              <a:spcAft>
                <a:spcPts val="0"/>
              </a:spcAft>
              <a:buSzPts val="1800"/>
              <a:buChar char="●"/>
              <a:defRPr sz="1350"/>
            </a:lvl4pPr>
            <a:lvl5pPr marL="2286000" lvl="4" indent="-342900" algn="l" rtl="0">
              <a:lnSpc>
                <a:spcPct val="100000"/>
              </a:lnSpc>
              <a:spcBef>
                <a:spcPts val="225"/>
              </a:spcBef>
              <a:spcAft>
                <a:spcPts val="0"/>
              </a:spcAft>
              <a:buSzPts val="1800"/>
              <a:buChar char="▫"/>
              <a:defRPr sz="1350"/>
            </a:lvl5pPr>
            <a:lvl6pPr marL="2743200" lvl="5" indent="-342900" algn="l" rtl="0">
              <a:lnSpc>
                <a:spcPct val="100000"/>
              </a:lnSpc>
              <a:spcBef>
                <a:spcPts val="225"/>
              </a:spcBef>
              <a:spcAft>
                <a:spcPts val="0"/>
              </a:spcAft>
              <a:buSzPts val="1800"/>
              <a:buChar char="▫"/>
              <a:defRPr/>
            </a:lvl6pPr>
            <a:lvl7pPr marL="3200400" lvl="6" indent="-342900" algn="l" rtl="0">
              <a:lnSpc>
                <a:spcPct val="100000"/>
              </a:lnSpc>
              <a:spcBef>
                <a:spcPts val="225"/>
              </a:spcBef>
              <a:spcAft>
                <a:spcPts val="0"/>
              </a:spcAft>
              <a:buSzPts val="1800"/>
              <a:buChar char="▫"/>
              <a:defRPr/>
            </a:lvl7pPr>
            <a:lvl8pPr marL="3657600" lvl="7" indent="-342900" algn="l" rtl="0">
              <a:lnSpc>
                <a:spcPct val="100000"/>
              </a:lnSpc>
              <a:spcBef>
                <a:spcPts val="225"/>
              </a:spcBef>
              <a:spcAft>
                <a:spcPts val="0"/>
              </a:spcAft>
              <a:buSzPts val="1800"/>
              <a:buChar char="◦"/>
              <a:defRPr/>
            </a:lvl8pPr>
            <a:lvl9pPr marL="4114800" lvl="8" indent="-342900" algn="l" rtl="0">
              <a:lnSpc>
                <a:spcPct val="100000"/>
              </a:lnSpc>
              <a:spcBef>
                <a:spcPts val="225"/>
              </a:spcBef>
              <a:spcAft>
                <a:spcPts val="0"/>
              </a:spcAft>
              <a:buSzPts val="1800"/>
              <a:buChar char="◦"/>
              <a:defRPr/>
            </a:lvl9pPr>
          </a:lstStyle>
          <a:p>
            <a:endParaRPr/>
          </a:p>
        </p:txBody>
      </p:sp>
      <p:sp>
        <p:nvSpPr>
          <p:cNvPr id="31" name="Google Shape;31;p4"/>
          <p:cNvSpPr txBox="1">
            <a:spLocks noGrp="1"/>
          </p:cNvSpPr>
          <p:nvPr>
            <p:ph type="body" idx="2"/>
          </p:nvPr>
        </p:nvSpPr>
        <p:spPr>
          <a:xfrm>
            <a:off x="3486150" y="1687068"/>
            <a:ext cx="3028800" cy="3394500"/>
          </a:xfrm>
          <a:prstGeom prst="rect">
            <a:avLst/>
          </a:prstGeom>
          <a:noFill/>
          <a:ln>
            <a:noFill/>
          </a:ln>
        </p:spPr>
        <p:txBody>
          <a:bodyPr spcFirstLastPara="1" wrap="square" lIns="91425" tIns="45700" rIns="91425" bIns="45700" anchor="t" anchorCtr="0">
            <a:noAutofit/>
          </a:bodyPr>
          <a:lstStyle>
            <a:lvl1pPr marL="457200" lvl="0" indent="-355600" algn="l" rtl="0">
              <a:lnSpc>
                <a:spcPct val="100000"/>
              </a:lnSpc>
              <a:spcBef>
                <a:spcPts val="225"/>
              </a:spcBef>
              <a:spcAft>
                <a:spcPts val="0"/>
              </a:spcAft>
              <a:buSzPts val="2000"/>
              <a:buChar char="•"/>
              <a:defRPr sz="1500"/>
            </a:lvl1pPr>
            <a:lvl2pPr marL="914400" lvl="1" indent="-349250" algn="l" rtl="0">
              <a:lnSpc>
                <a:spcPct val="100000"/>
              </a:lnSpc>
              <a:spcBef>
                <a:spcPts val="225"/>
              </a:spcBef>
              <a:spcAft>
                <a:spcPts val="0"/>
              </a:spcAft>
              <a:buSzPts val="1900"/>
              <a:buChar char="▫"/>
              <a:defRPr sz="1425">
                <a:solidFill>
                  <a:srgbClr val="515234"/>
                </a:solidFill>
              </a:defRPr>
            </a:lvl2pPr>
            <a:lvl3pPr marL="1371600" lvl="2" indent="-342900" algn="l" rtl="0">
              <a:lnSpc>
                <a:spcPct val="100000"/>
              </a:lnSpc>
              <a:spcBef>
                <a:spcPts val="225"/>
              </a:spcBef>
              <a:spcAft>
                <a:spcPts val="0"/>
              </a:spcAft>
              <a:buSzPts val="1800"/>
              <a:buChar char="●"/>
              <a:defRPr sz="1350"/>
            </a:lvl3pPr>
            <a:lvl4pPr marL="1828800" lvl="3" indent="-342900" algn="l" rtl="0">
              <a:lnSpc>
                <a:spcPct val="100000"/>
              </a:lnSpc>
              <a:spcBef>
                <a:spcPts val="225"/>
              </a:spcBef>
              <a:spcAft>
                <a:spcPts val="0"/>
              </a:spcAft>
              <a:buSzPts val="1800"/>
              <a:buChar char="●"/>
              <a:defRPr sz="1350"/>
            </a:lvl4pPr>
            <a:lvl5pPr marL="2286000" lvl="4" indent="-342900" algn="l" rtl="0">
              <a:lnSpc>
                <a:spcPct val="100000"/>
              </a:lnSpc>
              <a:spcBef>
                <a:spcPts val="225"/>
              </a:spcBef>
              <a:spcAft>
                <a:spcPts val="0"/>
              </a:spcAft>
              <a:buSzPts val="1800"/>
              <a:buChar char="▫"/>
              <a:defRPr sz="1350"/>
            </a:lvl5pPr>
            <a:lvl6pPr marL="2743200" lvl="5" indent="-342900" algn="l" rtl="0">
              <a:lnSpc>
                <a:spcPct val="100000"/>
              </a:lnSpc>
              <a:spcBef>
                <a:spcPts val="225"/>
              </a:spcBef>
              <a:spcAft>
                <a:spcPts val="0"/>
              </a:spcAft>
              <a:buSzPts val="1800"/>
              <a:buChar char="▫"/>
              <a:defRPr/>
            </a:lvl6pPr>
            <a:lvl7pPr marL="3200400" lvl="6" indent="-342900" algn="l" rtl="0">
              <a:lnSpc>
                <a:spcPct val="100000"/>
              </a:lnSpc>
              <a:spcBef>
                <a:spcPts val="225"/>
              </a:spcBef>
              <a:spcAft>
                <a:spcPts val="0"/>
              </a:spcAft>
              <a:buSzPts val="1800"/>
              <a:buChar char="▫"/>
              <a:defRPr/>
            </a:lvl7pPr>
            <a:lvl8pPr marL="3657600" lvl="7" indent="-342900" algn="l" rtl="0">
              <a:lnSpc>
                <a:spcPct val="100000"/>
              </a:lnSpc>
              <a:spcBef>
                <a:spcPts val="225"/>
              </a:spcBef>
              <a:spcAft>
                <a:spcPts val="0"/>
              </a:spcAft>
              <a:buSzPts val="1800"/>
              <a:buChar char="◦"/>
              <a:defRPr/>
            </a:lvl8pPr>
            <a:lvl9pPr marL="4114800" lvl="8" indent="-342900" algn="l" rtl="0">
              <a:lnSpc>
                <a:spcPct val="100000"/>
              </a:lnSpc>
              <a:spcBef>
                <a:spcPts val="225"/>
              </a:spcBef>
              <a:spcAft>
                <a:spcPts val="0"/>
              </a:spcAft>
              <a:buSzPts val="1800"/>
              <a:buChar char="◦"/>
              <a:defRPr/>
            </a:lvl9pPr>
          </a:lstStyle>
          <a:p>
            <a:endParaRPr/>
          </a:p>
        </p:txBody>
      </p:sp>
      <p:sp>
        <p:nvSpPr>
          <p:cNvPr id="32" name="Google Shape;32;p4"/>
          <p:cNvSpPr txBox="1">
            <a:spLocks noGrp="1"/>
          </p:cNvSpPr>
          <p:nvPr>
            <p:ph type="sldNum" idx="12"/>
          </p:nvPr>
        </p:nvSpPr>
        <p:spPr>
          <a:xfrm>
            <a:off x="6130528" y="1190"/>
            <a:ext cx="571500" cy="2751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chemeClr val="dk1"/>
              </a:buClr>
              <a:buSzPts val="1800"/>
              <a:buFont typeface="Georgia"/>
              <a:buNone/>
              <a:defRPr sz="1350" b="0" i="0" u="none" strike="noStrike" cap="none">
                <a:solidFill>
                  <a:schemeClr val="dk1"/>
                </a:solidFill>
                <a:latin typeface="Georgia"/>
                <a:ea typeface="Georgia"/>
                <a:cs typeface="Georgia"/>
                <a:sym typeface="Georgia"/>
              </a:defRPr>
            </a:lvl1pPr>
            <a:lvl2pPr marL="0" marR="0" lvl="1" indent="0" algn="l" rtl="0">
              <a:lnSpc>
                <a:spcPct val="100000"/>
              </a:lnSpc>
              <a:spcBef>
                <a:spcPts val="0"/>
              </a:spcBef>
              <a:spcAft>
                <a:spcPts val="0"/>
              </a:spcAft>
              <a:buClr>
                <a:schemeClr val="dk1"/>
              </a:buClr>
              <a:buSzPts val="1800"/>
              <a:buFont typeface="Georgia"/>
              <a:buNone/>
              <a:defRPr sz="1350" b="0" i="0" u="none" strike="noStrike" cap="none">
                <a:solidFill>
                  <a:schemeClr val="dk1"/>
                </a:solidFill>
                <a:latin typeface="Georgia"/>
                <a:ea typeface="Georgia"/>
                <a:cs typeface="Georgia"/>
                <a:sym typeface="Georgia"/>
              </a:defRPr>
            </a:lvl2pPr>
            <a:lvl3pPr marL="0" marR="0" lvl="2" indent="0" algn="l" rtl="0">
              <a:lnSpc>
                <a:spcPct val="100000"/>
              </a:lnSpc>
              <a:spcBef>
                <a:spcPts val="0"/>
              </a:spcBef>
              <a:spcAft>
                <a:spcPts val="0"/>
              </a:spcAft>
              <a:buClr>
                <a:schemeClr val="dk1"/>
              </a:buClr>
              <a:buSzPts val="1800"/>
              <a:buFont typeface="Georgia"/>
              <a:buNone/>
              <a:defRPr sz="1350" b="0" i="0" u="none" strike="noStrike" cap="none">
                <a:solidFill>
                  <a:schemeClr val="dk1"/>
                </a:solidFill>
                <a:latin typeface="Georgia"/>
                <a:ea typeface="Georgia"/>
                <a:cs typeface="Georgia"/>
                <a:sym typeface="Georgia"/>
              </a:defRPr>
            </a:lvl3pPr>
            <a:lvl4pPr marL="0" marR="0" lvl="3" indent="0" algn="l" rtl="0">
              <a:lnSpc>
                <a:spcPct val="100000"/>
              </a:lnSpc>
              <a:spcBef>
                <a:spcPts val="0"/>
              </a:spcBef>
              <a:spcAft>
                <a:spcPts val="0"/>
              </a:spcAft>
              <a:buClr>
                <a:schemeClr val="dk1"/>
              </a:buClr>
              <a:buSzPts val="1800"/>
              <a:buFont typeface="Georgia"/>
              <a:buNone/>
              <a:defRPr sz="1350" b="0" i="0" u="none" strike="noStrike" cap="none">
                <a:solidFill>
                  <a:schemeClr val="dk1"/>
                </a:solidFill>
                <a:latin typeface="Georgia"/>
                <a:ea typeface="Georgia"/>
                <a:cs typeface="Georgia"/>
                <a:sym typeface="Georgia"/>
              </a:defRPr>
            </a:lvl4pPr>
            <a:lvl5pPr marL="0" marR="0" lvl="4" indent="0" algn="l" rtl="0">
              <a:lnSpc>
                <a:spcPct val="100000"/>
              </a:lnSpc>
              <a:spcBef>
                <a:spcPts val="0"/>
              </a:spcBef>
              <a:spcAft>
                <a:spcPts val="0"/>
              </a:spcAft>
              <a:buClr>
                <a:schemeClr val="dk1"/>
              </a:buClr>
              <a:buSzPts val="1800"/>
              <a:buFont typeface="Georgia"/>
              <a:buNone/>
              <a:defRPr sz="1350" b="0" i="0" u="none" strike="noStrike" cap="none">
                <a:solidFill>
                  <a:schemeClr val="dk1"/>
                </a:solidFill>
                <a:latin typeface="Georgia"/>
                <a:ea typeface="Georgia"/>
                <a:cs typeface="Georgia"/>
                <a:sym typeface="Georgia"/>
              </a:defRPr>
            </a:lvl5pPr>
            <a:lvl6pPr marL="0" marR="0" lvl="5" indent="0" algn="l" rtl="0">
              <a:lnSpc>
                <a:spcPct val="100000"/>
              </a:lnSpc>
              <a:spcBef>
                <a:spcPts val="0"/>
              </a:spcBef>
              <a:spcAft>
                <a:spcPts val="0"/>
              </a:spcAft>
              <a:buClr>
                <a:schemeClr val="dk1"/>
              </a:buClr>
              <a:buSzPts val="1800"/>
              <a:buFont typeface="Georgia"/>
              <a:buNone/>
              <a:defRPr sz="1350" b="0" i="0" u="none" strike="noStrike" cap="none">
                <a:solidFill>
                  <a:schemeClr val="dk1"/>
                </a:solidFill>
                <a:latin typeface="Georgia"/>
                <a:ea typeface="Georgia"/>
                <a:cs typeface="Georgia"/>
                <a:sym typeface="Georgia"/>
              </a:defRPr>
            </a:lvl6pPr>
            <a:lvl7pPr marL="0" marR="0" lvl="6" indent="0" algn="l" rtl="0">
              <a:lnSpc>
                <a:spcPct val="100000"/>
              </a:lnSpc>
              <a:spcBef>
                <a:spcPts val="0"/>
              </a:spcBef>
              <a:spcAft>
                <a:spcPts val="0"/>
              </a:spcAft>
              <a:buClr>
                <a:schemeClr val="dk1"/>
              </a:buClr>
              <a:buSzPts val="1800"/>
              <a:buFont typeface="Georgia"/>
              <a:buNone/>
              <a:defRPr sz="1350" b="0" i="0" u="none" strike="noStrike" cap="none">
                <a:solidFill>
                  <a:schemeClr val="dk1"/>
                </a:solidFill>
                <a:latin typeface="Georgia"/>
                <a:ea typeface="Georgia"/>
                <a:cs typeface="Georgia"/>
                <a:sym typeface="Georgia"/>
              </a:defRPr>
            </a:lvl7pPr>
            <a:lvl8pPr marL="0" marR="0" lvl="7" indent="0" algn="l" rtl="0">
              <a:lnSpc>
                <a:spcPct val="100000"/>
              </a:lnSpc>
              <a:spcBef>
                <a:spcPts val="0"/>
              </a:spcBef>
              <a:spcAft>
                <a:spcPts val="0"/>
              </a:spcAft>
              <a:buClr>
                <a:schemeClr val="dk1"/>
              </a:buClr>
              <a:buSzPts val="1800"/>
              <a:buFont typeface="Georgia"/>
              <a:buNone/>
              <a:defRPr sz="1350" b="0" i="0" u="none" strike="noStrike" cap="none">
                <a:solidFill>
                  <a:schemeClr val="dk1"/>
                </a:solidFill>
                <a:latin typeface="Georgia"/>
                <a:ea typeface="Georgia"/>
                <a:cs typeface="Georgia"/>
                <a:sym typeface="Georgia"/>
              </a:defRPr>
            </a:lvl8pPr>
            <a:lvl9pPr marL="0" marR="0" lvl="8" indent="0" algn="l" rtl="0">
              <a:lnSpc>
                <a:spcPct val="100000"/>
              </a:lnSpc>
              <a:spcBef>
                <a:spcPts val="0"/>
              </a:spcBef>
              <a:spcAft>
                <a:spcPts val="0"/>
              </a:spcAft>
              <a:buClr>
                <a:schemeClr val="dk1"/>
              </a:buClr>
              <a:buSzPts val="1800"/>
              <a:buFont typeface="Georgia"/>
              <a:buNone/>
              <a:defRPr sz="1350" b="0" i="0" u="none" strike="noStrike" cap="none">
                <a:solidFill>
                  <a:schemeClr val="dk1"/>
                </a:solidFill>
                <a:latin typeface="Georgia"/>
                <a:ea typeface="Georgia"/>
                <a:cs typeface="Georgia"/>
                <a:sym typeface="Georgia"/>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p:nvPr/>
        </p:nvSpPr>
        <p:spPr>
          <a:xfrm>
            <a:off x="0" y="0"/>
            <a:ext cx="6858000" cy="233400"/>
          </a:xfrm>
          <a:prstGeom prst="rect">
            <a:avLst/>
          </a:prstGeom>
          <a:solidFill>
            <a:schemeClr val="dk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Georgia"/>
              <a:ea typeface="Georgia"/>
              <a:cs typeface="Georgia"/>
              <a:sym typeface="Georgia"/>
            </a:endParaRPr>
          </a:p>
        </p:txBody>
      </p:sp>
      <p:sp>
        <p:nvSpPr>
          <p:cNvPr id="7" name="Google Shape;7;p1"/>
          <p:cNvSpPr txBox="1"/>
          <p:nvPr/>
        </p:nvSpPr>
        <p:spPr>
          <a:xfrm>
            <a:off x="0" y="239315"/>
            <a:ext cx="6858000" cy="52500"/>
          </a:xfrm>
          <a:prstGeom prst="rect">
            <a:avLst/>
          </a:prstGeom>
          <a:solidFill>
            <a:srgbClr val="BC300A"/>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Georgia"/>
              <a:ea typeface="Georgia"/>
              <a:cs typeface="Georgia"/>
              <a:sym typeface="Georgia"/>
            </a:endParaRPr>
          </a:p>
        </p:txBody>
      </p:sp>
      <p:sp>
        <p:nvSpPr>
          <p:cNvPr id="8" name="Google Shape;8;p1"/>
          <p:cNvSpPr txBox="1"/>
          <p:nvPr/>
        </p:nvSpPr>
        <p:spPr>
          <a:xfrm rot="10800000" flipH="1">
            <a:off x="0" y="285778"/>
            <a:ext cx="6858000" cy="34500"/>
          </a:xfrm>
          <a:prstGeom prst="rect">
            <a:avLst/>
          </a:prstGeom>
          <a:solidFill>
            <a:srgbClr val="008000"/>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Georgia"/>
              <a:ea typeface="Georgia"/>
              <a:cs typeface="Georgia"/>
              <a:sym typeface="Georgia"/>
            </a:endParaRPr>
          </a:p>
        </p:txBody>
      </p:sp>
      <p:sp>
        <p:nvSpPr>
          <p:cNvPr id="9" name="Google Shape;9;p1"/>
          <p:cNvSpPr/>
          <p:nvPr/>
        </p:nvSpPr>
        <p:spPr>
          <a:xfrm>
            <a:off x="5530453" y="441722"/>
            <a:ext cx="1200000" cy="27300"/>
          </a:xfrm>
          <a:prstGeom prst="roundRect">
            <a:avLst>
              <a:gd name="adj" fmla="val 16667"/>
            </a:avLst>
          </a:prstGeom>
          <a:solidFill>
            <a:srgbClr val="FFFFFF"/>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Georgia"/>
              <a:ea typeface="Georgia"/>
              <a:cs typeface="Georgia"/>
              <a:sym typeface="Georgia"/>
            </a:endParaRPr>
          </a:p>
        </p:txBody>
      </p:sp>
      <p:sp>
        <p:nvSpPr>
          <p:cNvPr id="10" name="Google Shape;10;p1"/>
          <p:cNvSpPr txBox="1"/>
          <p:nvPr/>
        </p:nvSpPr>
        <p:spPr>
          <a:xfrm>
            <a:off x="6813946" y="-1190"/>
            <a:ext cx="42900" cy="465600"/>
          </a:xfrm>
          <a:prstGeom prst="rect">
            <a:avLst/>
          </a:prstGeom>
          <a:solidFill>
            <a:srgbClr val="FFFFFF"/>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Georgia"/>
              <a:ea typeface="Georgia"/>
              <a:cs typeface="Georgia"/>
              <a:sym typeface="Georgia"/>
            </a:endParaRPr>
          </a:p>
        </p:txBody>
      </p:sp>
      <p:sp>
        <p:nvSpPr>
          <p:cNvPr id="11" name="Google Shape;11;p1"/>
          <p:cNvSpPr txBox="1"/>
          <p:nvPr/>
        </p:nvSpPr>
        <p:spPr>
          <a:xfrm>
            <a:off x="6782990" y="-1190"/>
            <a:ext cx="21300" cy="465600"/>
          </a:xfrm>
          <a:prstGeom prst="rect">
            <a:avLst/>
          </a:prstGeom>
          <a:solidFill>
            <a:srgbClr val="FFFFFF"/>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Georgia"/>
              <a:ea typeface="Georgia"/>
              <a:cs typeface="Georgia"/>
              <a:sym typeface="Georgia"/>
            </a:endParaRPr>
          </a:p>
        </p:txBody>
      </p:sp>
      <p:sp>
        <p:nvSpPr>
          <p:cNvPr id="12" name="Google Shape;12;p1"/>
          <p:cNvSpPr txBox="1"/>
          <p:nvPr/>
        </p:nvSpPr>
        <p:spPr>
          <a:xfrm>
            <a:off x="6768703" y="-1190"/>
            <a:ext cx="7200" cy="465600"/>
          </a:xfrm>
          <a:prstGeom prst="rect">
            <a:avLst/>
          </a:prstGeom>
          <a:solidFill>
            <a:srgbClr val="FFFFFF"/>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Georgia"/>
              <a:ea typeface="Georgia"/>
              <a:cs typeface="Georgia"/>
              <a:sym typeface="Georgia"/>
            </a:endParaRPr>
          </a:p>
        </p:txBody>
      </p:sp>
      <p:sp>
        <p:nvSpPr>
          <p:cNvPr id="13" name="Google Shape;13;p1"/>
          <p:cNvSpPr txBox="1"/>
          <p:nvPr/>
        </p:nvSpPr>
        <p:spPr>
          <a:xfrm>
            <a:off x="6731794" y="-1190"/>
            <a:ext cx="20100" cy="465600"/>
          </a:xfrm>
          <a:prstGeom prst="rect">
            <a:avLst/>
          </a:prstGeom>
          <a:solidFill>
            <a:srgbClr val="FFFFFF"/>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Georgia"/>
              <a:ea typeface="Georgia"/>
              <a:cs typeface="Georgia"/>
              <a:sym typeface="Georgia"/>
            </a:endParaRPr>
          </a:p>
        </p:txBody>
      </p:sp>
      <p:sp>
        <p:nvSpPr>
          <p:cNvPr id="14" name="Google Shape;14;p1"/>
          <p:cNvSpPr txBox="1"/>
          <p:nvPr/>
        </p:nvSpPr>
        <p:spPr>
          <a:xfrm>
            <a:off x="6686550" y="0"/>
            <a:ext cx="41700" cy="439200"/>
          </a:xfrm>
          <a:prstGeom prst="rect">
            <a:avLst/>
          </a:prstGeom>
          <a:solidFill>
            <a:srgbClr val="FFFFFF"/>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Georgia"/>
              <a:ea typeface="Georgia"/>
              <a:cs typeface="Georgia"/>
              <a:sym typeface="Georgia"/>
            </a:endParaRPr>
          </a:p>
        </p:txBody>
      </p:sp>
      <p:sp>
        <p:nvSpPr>
          <p:cNvPr id="15" name="Google Shape;15;p1"/>
          <p:cNvSpPr txBox="1"/>
          <p:nvPr/>
        </p:nvSpPr>
        <p:spPr>
          <a:xfrm>
            <a:off x="6655594" y="0"/>
            <a:ext cx="6000" cy="439200"/>
          </a:xfrm>
          <a:prstGeom prst="rect">
            <a:avLst/>
          </a:prstGeom>
          <a:solidFill>
            <a:srgbClr val="FFFFFF"/>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Georgia"/>
              <a:ea typeface="Georgia"/>
              <a:cs typeface="Georgia"/>
              <a:sym typeface="Georgia"/>
            </a:endParaRPr>
          </a:p>
        </p:txBody>
      </p:sp>
      <p:pic>
        <p:nvPicPr>
          <p:cNvPr id="16" name="Google Shape;16;p1" descr="napa_cart_logo_for_print.eps"/>
          <p:cNvPicPr preferRelativeResize="0"/>
          <p:nvPr/>
        </p:nvPicPr>
        <p:blipFill rotWithShape="1">
          <a:blip r:embed="rId5">
            <a:alphaModFix/>
          </a:blip>
          <a:srcRect/>
          <a:stretch/>
        </p:blipFill>
        <p:spPr>
          <a:xfrm>
            <a:off x="171450" y="0"/>
            <a:ext cx="685800" cy="685800"/>
          </a:xfrm>
          <a:prstGeom prst="rect">
            <a:avLst/>
          </a:prstGeom>
          <a:noFill/>
          <a:ln>
            <a:noFill/>
          </a:ln>
        </p:spPr>
      </p:pic>
      <p:sp>
        <p:nvSpPr>
          <p:cNvPr id="17" name="Google Shape;17;p1"/>
          <p:cNvSpPr txBox="1">
            <a:spLocks noGrp="1"/>
          </p:cNvSpPr>
          <p:nvPr>
            <p:ph type="title"/>
          </p:nvPr>
        </p:nvSpPr>
        <p:spPr>
          <a:xfrm>
            <a:off x="342900" y="857250"/>
            <a:ext cx="6172200" cy="800100"/>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3000" b="0" i="0" u="none" strike="noStrike" cap="none">
                <a:solidFill>
                  <a:schemeClr val="dk2"/>
                </a:solidFill>
                <a:latin typeface="Trebuchet MS"/>
                <a:ea typeface="Trebuchet MS"/>
                <a:cs typeface="Trebuchet MS"/>
                <a:sym typeface="Trebuchet MS"/>
              </a:defRPr>
            </a:lvl1pPr>
            <a:lvl2pPr marR="0" lvl="1" algn="l" rtl="0">
              <a:spcBef>
                <a:spcPts val="0"/>
              </a:spcBef>
              <a:spcAft>
                <a:spcPts val="0"/>
              </a:spcAft>
              <a:buSzPts val="1100"/>
              <a:buNone/>
              <a:defRPr sz="3000" b="0" i="0" u="none" strike="noStrike" cap="none">
                <a:solidFill>
                  <a:schemeClr val="dk2"/>
                </a:solidFill>
                <a:latin typeface="Trebuchet MS"/>
                <a:ea typeface="Trebuchet MS"/>
                <a:cs typeface="Trebuchet MS"/>
                <a:sym typeface="Trebuchet MS"/>
              </a:defRPr>
            </a:lvl2pPr>
            <a:lvl3pPr marR="0" lvl="2" algn="l" rtl="0">
              <a:spcBef>
                <a:spcPts val="0"/>
              </a:spcBef>
              <a:spcAft>
                <a:spcPts val="0"/>
              </a:spcAft>
              <a:buSzPts val="1100"/>
              <a:buNone/>
              <a:defRPr sz="3000" b="0" i="0" u="none" strike="noStrike" cap="none">
                <a:solidFill>
                  <a:schemeClr val="dk2"/>
                </a:solidFill>
                <a:latin typeface="Trebuchet MS"/>
                <a:ea typeface="Trebuchet MS"/>
                <a:cs typeface="Trebuchet MS"/>
                <a:sym typeface="Trebuchet MS"/>
              </a:defRPr>
            </a:lvl3pPr>
            <a:lvl4pPr marR="0" lvl="3" algn="l" rtl="0">
              <a:spcBef>
                <a:spcPts val="0"/>
              </a:spcBef>
              <a:spcAft>
                <a:spcPts val="0"/>
              </a:spcAft>
              <a:buSzPts val="1100"/>
              <a:buNone/>
              <a:defRPr sz="3000" b="0" i="0" u="none" strike="noStrike" cap="none">
                <a:solidFill>
                  <a:schemeClr val="dk2"/>
                </a:solidFill>
                <a:latin typeface="Trebuchet MS"/>
                <a:ea typeface="Trebuchet MS"/>
                <a:cs typeface="Trebuchet MS"/>
                <a:sym typeface="Trebuchet MS"/>
              </a:defRPr>
            </a:lvl4pPr>
            <a:lvl5pPr marR="0" lvl="4" algn="l" rtl="0">
              <a:spcBef>
                <a:spcPts val="0"/>
              </a:spcBef>
              <a:spcAft>
                <a:spcPts val="0"/>
              </a:spcAft>
              <a:buSzPts val="1100"/>
              <a:buNone/>
              <a:defRPr sz="3000" b="0" i="0" u="none" strike="noStrike" cap="none">
                <a:solidFill>
                  <a:schemeClr val="dk2"/>
                </a:solidFill>
                <a:latin typeface="Trebuchet MS"/>
                <a:ea typeface="Trebuchet MS"/>
                <a:cs typeface="Trebuchet MS"/>
                <a:sym typeface="Trebuchet MS"/>
              </a:defRPr>
            </a:lvl5pPr>
            <a:lvl6pPr marR="0" lvl="5" algn="l" rtl="0">
              <a:spcBef>
                <a:spcPts val="0"/>
              </a:spcBef>
              <a:spcAft>
                <a:spcPts val="0"/>
              </a:spcAft>
              <a:buSzPts val="1100"/>
              <a:buNone/>
              <a:defRPr sz="3000" b="0" i="0" u="none" strike="noStrike" cap="none">
                <a:solidFill>
                  <a:schemeClr val="dk2"/>
                </a:solidFill>
                <a:latin typeface="Trebuchet MS"/>
                <a:ea typeface="Trebuchet MS"/>
                <a:cs typeface="Trebuchet MS"/>
                <a:sym typeface="Trebuchet MS"/>
              </a:defRPr>
            </a:lvl6pPr>
            <a:lvl7pPr marR="0" lvl="6" algn="l" rtl="0">
              <a:spcBef>
                <a:spcPts val="0"/>
              </a:spcBef>
              <a:spcAft>
                <a:spcPts val="0"/>
              </a:spcAft>
              <a:buSzPts val="1100"/>
              <a:buNone/>
              <a:defRPr sz="3000" b="0" i="0" u="none" strike="noStrike" cap="none">
                <a:solidFill>
                  <a:schemeClr val="dk2"/>
                </a:solidFill>
                <a:latin typeface="Trebuchet MS"/>
                <a:ea typeface="Trebuchet MS"/>
                <a:cs typeface="Trebuchet MS"/>
                <a:sym typeface="Trebuchet MS"/>
              </a:defRPr>
            </a:lvl7pPr>
            <a:lvl8pPr marR="0" lvl="7" algn="l" rtl="0">
              <a:spcBef>
                <a:spcPts val="0"/>
              </a:spcBef>
              <a:spcAft>
                <a:spcPts val="0"/>
              </a:spcAft>
              <a:buSzPts val="1100"/>
              <a:buNone/>
              <a:defRPr sz="3000" b="0" i="0" u="none" strike="noStrike" cap="none">
                <a:solidFill>
                  <a:schemeClr val="dk2"/>
                </a:solidFill>
                <a:latin typeface="Trebuchet MS"/>
                <a:ea typeface="Trebuchet MS"/>
                <a:cs typeface="Trebuchet MS"/>
                <a:sym typeface="Trebuchet MS"/>
              </a:defRPr>
            </a:lvl8pPr>
            <a:lvl9pPr marR="0" lvl="8" algn="l" rtl="0">
              <a:spcBef>
                <a:spcPts val="0"/>
              </a:spcBef>
              <a:spcAft>
                <a:spcPts val="0"/>
              </a:spcAft>
              <a:buSzPts val="1100"/>
              <a:buNone/>
              <a:defRPr sz="3000" b="0" i="0" u="none" strike="noStrike" cap="none">
                <a:solidFill>
                  <a:schemeClr val="dk2"/>
                </a:solidFill>
                <a:latin typeface="Trebuchet MS"/>
                <a:ea typeface="Trebuchet MS"/>
                <a:cs typeface="Trebuchet MS"/>
                <a:sym typeface="Trebuchet MS"/>
              </a:defRPr>
            </a:lvl9pPr>
          </a:lstStyle>
          <a:p>
            <a:endParaRPr/>
          </a:p>
        </p:txBody>
      </p:sp>
      <p:sp>
        <p:nvSpPr>
          <p:cNvPr id="18" name="Google Shape;18;p1"/>
          <p:cNvSpPr txBox="1">
            <a:spLocks noGrp="1"/>
          </p:cNvSpPr>
          <p:nvPr>
            <p:ph type="body" idx="1"/>
          </p:nvPr>
        </p:nvSpPr>
        <p:spPr>
          <a:xfrm>
            <a:off x="342900" y="1687115"/>
            <a:ext cx="6172200" cy="3243300"/>
          </a:xfrm>
          <a:prstGeom prst="rect">
            <a:avLst/>
          </a:prstGeom>
          <a:noFill/>
          <a:ln>
            <a:noFill/>
          </a:ln>
        </p:spPr>
        <p:txBody>
          <a:bodyPr spcFirstLastPara="1" wrap="square" lIns="68575" tIns="34275" rIns="68575" bIns="34275" anchor="t" anchorCtr="0">
            <a:noAutofit/>
          </a:bodyPr>
          <a:lstStyle>
            <a:lvl1pPr marL="457200" marR="0" lvl="0" indent="-361950" algn="l" rtl="0">
              <a:spcBef>
                <a:spcPts val="200"/>
              </a:spcBef>
              <a:spcAft>
                <a:spcPts val="0"/>
              </a:spcAft>
              <a:buClr>
                <a:srgbClr val="8E887C"/>
              </a:buClr>
              <a:buSzPts val="2100"/>
              <a:buFont typeface="Georgia"/>
              <a:buChar char="•"/>
              <a:defRPr sz="2100" b="0" i="0" u="none" strike="noStrike" cap="none">
                <a:solidFill>
                  <a:schemeClr val="dk1"/>
                </a:solidFill>
                <a:latin typeface="Georgia"/>
                <a:ea typeface="Georgia"/>
                <a:cs typeface="Georgia"/>
                <a:sym typeface="Georgia"/>
              </a:defRPr>
            </a:lvl1pPr>
            <a:lvl2pPr marL="914400" marR="0" lvl="1" indent="-355600" algn="l" rtl="0">
              <a:spcBef>
                <a:spcPts val="200"/>
              </a:spcBef>
              <a:spcAft>
                <a:spcPts val="0"/>
              </a:spcAft>
              <a:buClr>
                <a:schemeClr val="accent2"/>
              </a:buClr>
              <a:buSzPts val="2000"/>
              <a:buFont typeface="Georgia"/>
              <a:buChar char="▫"/>
              <a:defRPr sz="2000" b="0" i="0" u="none" strike="noStrike" cap="none">
                <a:solidFill>
                  <a:srgbClr val="515234"/>
                </a:solidFill>
                <a:latin typeface="Georgia"/>
                <a:ea typeface="Georgia"/>
                <a:cs typeface="Georgia"/>
                <a:sym typeface="Georgia"/>
              </a:defRPr>
            </a:lvl2pPr>
            <a:lvl3pPr marL="1371600" marR="0" lvl="2" indent="-342900" algn="l" rtl="0">
              <a:spcBef>
                <a:spcPts val="200"/>
              </a:spcBef>
              <a:spcAft>
                <a:spcPts val="0"/>
              </a:spcAft>
              <a:buClr>
                <a:schemeClr val="accent1"/>
              </a:buClr>
              <a:buSzPts val="1800"/>
              <a:buFont typeface="Noto Sans Symbols"/>
              <a:buChar char="●"/>
              <a:defRPr sz="1800" b="0" i="0" u="none" strike="noStrike" cap="none">
                <a:solidFill>
                  <a:schemeClr val="accent1"/>
                </a:solidFill>
                <a:latin typeface="Georgia"/>
                <a:ea typeface="Georgia"/>
                <a:cs typeface="Georgia"/>
                <a:sym typeface="Georgia"/>
              </a:defRPr>
            </a:lvl3pPr>
            <a:lvl4pPr marL="1828800" marR="0" lvl="3" indent="-336550" algn="l" rtl="0">
              <a:spcBef>
                <a:spcPts val="200"/>
              </a:spcBef>
              <a:spcAft>
                <a:spcPts val="0"/>
              </a:spcAft>
              <a:buClr>
                <a:schemeClr val="accent1"/>
              </a:buClr>
              <a:buSzPts val="1700"/>
              <a:buFont typeface="Noto Sans Symbols"/>
              <a:buChar char="●"/>
              <a:defRPr sz="1700" b="0" i="0" u="none" strike="noStrike" cap="none">
                <a:solidFill>
                  <a:schemeClr val="accent1"/>
                </a:solidFill>
                <a:latin typeface="Georgia"/>
                <a:ea typeface="Georgia"/>
                <a:cs typeface="Georgia"/>
                <a:sym typeface="Georgia"/>
              </a:defRPr>
            </a:lvl4pPr>
            <a:lvl5pPr marL="2286000" marR="0" lvl="4" indent="-323850" algn="l" rtl="0">
              <a:spcBef>
                <a:spcPts val="200"/>
              </a:spcBef>
              <a:spcAft>
                <a:spcPts val="0"/>
              </a:spcAft>
              <a:buClr>
                <a:srgbClr val="8E887C"/>
              </a:buClr>
              <a:buSzPts val="1500"/>
              <a:buFont typeface="Georgia"/>
              <a:buChar char="▫"/>
              <a:defRPr sz="1500" b="0" i="0" u="none" strike="noStrike" cap="none">
                <a:solidFill>
                  <a:srgbClr val="8E887C"/>
                </a:solidFill>
                <a:latin typeface="Georgia"/>
                <a:ea typeface="Georgia"/>
                <a:cs typeface="Georgia"/>
                <a:sym typeface="Georgia"/>
              </a:defRPr>
            </a:lvl5pPr>
            <a:lvl6pPr marL="2743200" marR="0" lvl="5" indent="-317500" algn="l" rtl="0">
              <a:spcBef>
                <a:spcPts val="200"/>
              </a:spcBef>
              <a:spcAft>
                <a:spcPts val="0"/>
              </a:spcAft>
              <a:buClr>
                <a:schemeClr val="accent3"/>
              </a:buClr>
              <a:buSzPts val="1400"/>
              <a:buFont typeface="Georgia"/>
              <a:buChar char="▫"/>
              <a:defRPr sz="1400" b="0" i="0" u="none" strike="noStrike" cap="none">
                <a:solidFill>
                  <a:schemeClr val="accent3"/>
                </a:solidFill>
                <a:latin typeface="Georgia"/>
                <a:ea typeface="Georgia"/>
                <a:cs typeface="Georgia"/>
                <a:sym typeface="Georgia"/>
              </a:defRPr>
            </a:lvl6pPr>
            <a:lvl7pPr marL="3200400" marR="0" lvl="6" indent="-304800" algn="l" rtl="0">
              <a:spcBef>
                <a:spcPts val="200"/>
              </a:spcBef>
              <a:spcAft>
                <a:spcPts val="0"/>
              </a:spcAft>
              <a:buClr>
                <a:schemeClr val="accent3"/>
              </a:buClr>
              <a:buSzPts val="1200"/>
              <a:buFont typeface="Georgia"/>
              <a:buChar char="▫"/>
              <a:defRPr sz="1200" b="0" i="0" u="none" strike="noStrike" cap="none">
                <a:solidFill>
                  <a:schemeClr val="accent3"/>
                </a:solidFill>
                <a:latin typeface="Georgia"/>
                <a:ea typeface="Georgia"/>
                <a:cs typeface="Georgia"/>
                <a:sym typeface="Georgia"/>
              </a:defRPr>
            </a:lvl7pPr>
            <a:lvl8pPr marL="3657600" marR="0" lvl="7" indent="-298450" algn="l" rtl="0">
              <a:spcBef>
                <a:spcPts val="200"/>
              </a:spcBef>
              <a:spcAft>
                <a:spcPts val="0"/>
              </a:spcAft>
              <a:buClr>
                <a:schemeClr val="accent3"/>
              </a:buClr>
              <a:buSzPts val="1100"/>
              <a:buFont typeface="Georgia"/>
              <a:buChar char="◦"/>
              <a:defRPr sz="1100" b="0" i="0" u="none" strike="noStrike" cap="none">
                <a:solidFill>
                  <a:schemeClr val="accent3"/>
                </a:solidFill>
                <a:latin typeface="Georgia"/>
                <a:ea typeface="Georgia"/>
                <a:cs typeface="Georgia"/>
                <a:sym typeface="Georgia"/>
              </a:defRPr>
            </a:lvl8pPr>
            <a:lvl9pPr marL="4114800" marR="0" lvl="8" indent="-298450" algn="l" rtl="0">
              <a:spcBef>
                <a:spcPts val="200"/>
              </a:spcBef>
              <a:spcAft>
                <a:spcPts val="0"/>
              </a:spcAft>
              <a:buClr>
                <a:schemeClr val="accent3"/>
              </a:buClr>
              <a:buSzPts val="1100"/>
              <a:buFont typeface="Georgia"/>
              <a:buChar char="◦"/>
              <a:defRPr sz="1100" b="0" i="0" u="none" strike="noStrike" cap="none">
                <a:solidFill>
                  <a:schemeClr val="accent3"/>
                </a:solidFill>
                <a:latin typeface="Georgia"/>
                <a:ea typeface="Georgia"/>
                <a:cs typeface="Georgia"/>
                <a:sym typeface="Georgia"/>
              </a:defRPr>
            </a:lvl9pPr>
          </a:lstStyle>
          <a:p>
            <a:endParaRPr/>
          </a:p>
        </p:txBody>
      </p:sp>
      <p:sp>
        <p:nvSpPr>
          <p:cNvPr id="19" name="Google Shape;19;p1"/>
          <p:cNvSpPr txBox="1">
            <a:spLocks noGrp="1"/>
          </p:cNvSpPr>
          <p:nvPr>
            <p:ph type="sldNum" idx="12"/>
          </p:nvPr>
        </p:nvSpPr>
        <p:spPr>
          <a:xfrm>
            <a:off x="6130528" y="1190"/>
            <a:ext cx="571500" cy="275100"/>
          </a:xfrm>
          <a:prstGeom prst="rect">
            <a:avLst/>
          </a:prstGeom>
          <a:noFill/>
          <a:ln>
            <a:noFill/>
          </a:ln>
        </p:spPr>
        <p:txBody>
          <a:bodyPr spcFirstLastPara="1" wrap="square" lIns="68575" tIns="34275" rIns="68575" bIns="34275" anchor="t" anchorCtr="0">
            <a:noAutofit/>
          </a:bodyPr>
          <a:lstStyle>
            <a:lvl1pPr marL="0" marR="0" lvl="0" indent="0" algn="l" rtl="0">
              <a:lnSpc>
                <a:spcPct val="100000"/>
              </a:lnSpc>
              <a:spcBef>
                <a:spcPts val="0"/>
              </a:spcBef>
              <a:spcAft>
                <a:spcPts val="0"/>
              </a:spcAft>
              <a:buClr>
                <a:schemeClr val="dk1"/>
              </a:buClr>
              <a:buSzPts val="1400"/>
              <a:buFont typeface="Georgia"/>
              <a:buNone/>
              <a:defRPr sz="1400" b="0" i="0" u="none">
                <a:solidFill>
                  <a:schemeClr val="dk1"/>
                </a:solidFill>
                <a:latin typeface="Georgia"/>
                <a:ea typeface="Georgia"/>
                <a:cs typeface="Georgia"/>
                <a:sym typeface="Georgia"/>
              </a:defRPr>
            </a:lvl1pPr>
            <a:lvl2pPr marL="0" marR="0" lvl="1" indent="0" algn="l" rtl="0">
              <a:lnSpc>
                <a:spcPct val="100000"/>
              </a:lnSpc>
              <a:spcBef>
                <a:spcPts val="0"/>
              </a:spcBef>
              <a:spcAft>
                <a:spcPts val="0"/>
              </a:spcAft>
              <a:buClr>
                <a:schemeClr val="dk1"/>
              </a:buClr>
              <a:buSzPts val="1400"/>
              <a:buFont typeface="Georgia"/>
              <a:buNone/>
              <a:defRPr sz="1400" b="0" i="0" u="none">
                <a:solidFill>
                  <a:schemeClr val="dk1"/>
                </a:solidFill>
                <a:latin typeface="Georgia"/>
                <a:ea typeface="Georgia"/>
                <a:cs typeface="Georgia"/>
                <a:sym typeface="Georgia"/>
              </a:defRPr>
            </a:lvl2pPr>
            <a:lvl3pPr marL="0" marR="0" lvl="2" indent="0" algn="l" rtl="0">
              <a:lnSpc>
                <a:spcPct val="100000"/>
              </a:lnSpc>
              <a:spcBef>
                <a:spcPts val="0"/>
              </a:spcBef>
              <a:spcAft>
                <a:spcPts val="0"/>
              </a:spcAft>
              <a:buClr>
                <a:schemeClr val="dk1"/>
              </a:buClr>
              <a:buSzPts val="1400"/>
              <a:buFont typeface="Georgia"/>
              <a:buNone/>
              <a:defRPr sz="1400" b="0" i="0" u="none">
                <a:solidFill>
                  <a:schemeClr val="dk1"/>
                </a:solidFill>
                <a:latin typeface="Georgia"/>
                <a:ea typeface="Georgia"/>
                <a:cs typeface="Georgia"/>
                <a:sym typeface="Georgia"/>
              </a:defRPr>
            </a:lvl3pPr>
            <a:lvl4pPr marL="0" marR="0" lvl="3" indent="0" algn="l" rtl="0">
              <a:lnSpc>
                <a:spcPct val="100000"/>
              </a:lnSpc>
              <a:spcBef>
                <a:spcPts val="0"/>
              </a:spcBef>
              <a:spcAft>
                <a:spcPts val="0"/>
              </a:spcAft>
              <a:buClr>
                <a:schemeClr val="dk1"/>
              </a:buClr>
              <a:buSzPts val="1400"/>
              <a:buFont typeface="Georgia"/>
              <a:buNone/>
              <a:defRPr sz="1400" b="0" i="0" u="none">
                <a:solidFill>
                  <a:schemeClr val="dk1"/>
                </a:solidFill>
                <a:latin typeface="Georgia"/>
                <a:ea typeface="Georgia"/>
                <a:cs typeface="Georgia"/>
                <a:sym typeface="Georgia"/>
              </a:defRPr>
            </a:lvl4pPr>
            <a:lvl5pPr marL="0" marR="0" lvl="4" indent="0" algn="l" rtl="0">
              <a:lnSpc>
                <a:spcPct val="100000"/>
              </a:lnSpc>
              <a:spcBef>
                <a:spcPts val="0"/>
              </a:spcBef>
              <a:spcAft>
                <a:spcPts val="0"/>
              </a:spcAft>
              <a:buClr>
                <a:schemeClr val="dk1"/>
              </a:buClr>
              <a:buSzPts val="1400"/>
              <a:buFont typeface="Georgia"/>
              <a:buNone/>
              <a:defRPr sz="1400" b="0" i="0" u="none">
                <a:solidFill>
                  <a:schemeClr val="dk1"/>
                </a:solidFill>
                <a:latin typeface="Georgia"/>
                <a:ea typeface="Georgia"/>
                <a:cs typeface="Georgia"/>
                <a:sym typeface="Georgia"/>
              </a:defRPr>
            </a:lvl5pPr>
            <a:lvl6pPr marL="0" marR="0" lvl="5" indent="0" algn="l" rtl="0">
              <a:lnSpc>
                <a:spcPct val="100000"/>
              </a:lnSpc>
              <a:spcBef>
                <a:spcPts val="0"/>
              </a:spcBef>
              <a:spcAft>
                <a:spcPts val="0"/>
              </a:spcAft>
              <a:buClr>
                <a:schemeClr val="dk1"/>
              </a:buClr>
              <a:buSzPts val="1400"/>
              <a:buFont typeface="Georgia"/>
              <a:buNone/>
              <a:defRPr sz="1400" b="0" i="0" u="none">
                <a:solidFill>
                  <a:schemeClr val="dk1"/>
                </a:solidFill>
                <a:latin typeface="Georgia"/>
                <a:ea typeface="Georgia"/>
                <a:cs typeface="Georgia"/>
                <a:sym typeface="Georgia"/>
              </a:defRPr>
            </a:lvl6pPr>
            <a:lvl7pPr marL="0" marR="0" lvl="6" indent="0" algn="l" rtl="0">
              <a:lnSpc>
                <a:spcPct val="100000"/>
              </a:lnSpc>
              <a:spcBef>
                <a:spcPts val="0"/>
              </a:spcBef>
              <a:spcAft>
                <a:spcPts val="0"/>
              </a:spcAft>
              <a:buClr>
                <a:schemeClr val="dk1"/>
              </a:buClr>
              <a:buSzPts val="1400"/>
              <a:buFont typeface="Georgia"/>
              <a:buNone/>
              <a:defRPr sz="1400" b="0" i="0" u="none">
                <a:solidFill>
                  <a:schemeClr val="dk1"/>
                </a:solidFill>
                <a:latin typeface="Georgia"/>
                <a:ea typeface="Georgia"/>
                <a:cs typeface="Georgia"/>
                <a:sym typeface="Georgia"/>
              </a:defRPr>
            </a:lvl7pPr>
            <a:lvl8pPr marL="0" marR="0" lvl="7" indent="0" algn="l" rtl="0">
              <a:lnSpc>
                <a:spcPct val="100000"/>
              </a:lnSpc>
              <a:spcBef>
                <a:spcPts val="0"/>
              </a:spcBef>
              <a:spcAft>
                <a:spcPts val="0"/>
              </a:spcAft>
              <a:buClr>
                <a:schemeClr val="dk1"/>
              </a:buClr>
              <a:buSzPts val="1400"/>
              <a:buFont typeface="Georgia"/>
              <a:buNone/>
              <a:defRPr sz="1400" b="0" i="0" u="none">
                <a:solidFill>
                  <a:schemeClr val="dk1"/>
                </a:solidFill>
                <a:latin typeface="Georgia"/>
                <a:ea typeface="Georgia"/>
                <a:cs typeface="Georgia"/>
                <a:sym typeface="Georgia"/>
              </a:defRPr>
            </a:lvl8pPr>
            <a:lvl9pPr marL="0" marR="0" lvl="8" indent="0" algn="l" rtl="0">
              <a:lnSpc>
                <a:spcPct val="100000"/>
              </a:lnSpc>
              <a:spcBef>
                <a:spcPts val="0"/>
              </a:spcBef>
              <a:spcAft>
                <a:spcPts val="0"/>
              </a:spcAft>
              <a:buClr>
                <a:schemeClr val="dk1"/>
              </a:buClr>
              <a:buSzPts val="1400"/>
              <a:buFont typeface="Georgia"/>
              <a:buNone/>
              <a:defRPr sz="1400" b="0" i="0" u="none">
                <a:solidFill>
                  <a:schemeClr val="dk1"/>
                </a:solidFill>
                <a:latin typeface="Georgia"/>
                <a:ea typeface="Georgia"/>
                <a:cs typeface="Georgia"/>
                <a:sym typeface="Georgia"/>
              </a:defRPr>
            </a:lvl9pPr>
          </a:lstStyle>
          <a:p>
            <a:pPr marL="0" lvl="0" indent="0" algn="l" rtl="0">
              <a:spcBef>
                <a:spcPts val="0"/>
              </a:spcBef>
              <a:spcAft>
                <a:spcPts val="0"/>
              </a:spcAft>
              <a:buNone/>
            </a:pPr>
            <a:fld id="{00000000-1234-1234-1234-123412341234}" type="slidenum">
              <a:rPr lang="en"/>
              <a:t>‹#›</a:t>
            </a:fld>
            <a:endParaRPr sz="1100">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jp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hyperlink" Target="http://www.youtube.com/watch?v=2dshMP9g1aM" TargetMode="External"/><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1.jpg"/></Relationships>
</file>

<file path=ppt/slides/_rels/slide11.xml.rels><?xml version="1.0" encoding="UTF-8" standalone="yes"?>
<Relationships xmlns="http://schemas.openxmlformats.org/package/2006/relationships"><Relationship Id="rId3" Type="http://schemas.openxmlformats.org/officeDocument/2006/relationships/hyperlink" Target="http://www.youtube.com/watch?v=s_5-o24qZo8" TargetMode="External"/><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2.jpg"/></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hyperlink" Target="http://www.youtube.com/watch?v=UIyfNM6y3vU" TargetMode="External"/><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4.jpg"/></Relationships>
</file>

<file path=ppt/slides/_rels/slide14.xml.rels><?xml version="1.0" encoding="UTF-8" standalone="yes"?>
<Relationships xmlns="http://schemas.openxmlformats.org/package/2006/relationships"><Relationship Id="rId3" Type="http://schemas.openxmlformats.org/officeDocument/2006/relationships/hyperlink" Target="http://www.youtube.com/watch?v=KD9jQtzLBbc" TargetMode="External"/><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5.jpg"/></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8.jpg"/></Relationships>
</file>

<file path=ppt/slides/_rels/slide1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0.jpg"/></Relationships>
</file>

<file path=ppt/slides/_rels/slide1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30.jpg"/></Relationships>
</file>

<file path=ppt/slides/_rels/slide3.xml.rels><?xml version="1.0" encoding="UTF-8" standalone="yes"?>
<Relationships xmlns="http://schemas.openxmlformats.org/package/2006/relationships"><Relationship Id="rId3" Type="http://schemas.openxmlformats.org/officeDocument/2006/relationships/hyperlink" Target="http://www.youtube.com/watch?v=2dshMP9g1aM" TargetMode="External"/><Relationship Id="rId2" Type="http://schemas.openxmlformats.org/officeDocument/2006/relationships/hyperlink" Target="http://www.youtube.com/watch?v=mJOth6Qk92o" TargetMode="External"/><Relationship Id="rId1" Type="http://schemas.openxmlformats.org/officeDocument/2006/relationships/slideLayout" Target="../slideLayouts/slideLayout2.xml"/><Relationship Id="rId6" Type="http://schemas.openxmlformats.org/officeDocument/2006/relationships/hyperlink" Target="http://www.youtube.com/watch?v=KD9jQtzLBbc" TargetMode="External"/><Relationship Id="rId5" Type="http://schemas.openxmlformats.org/officeDocument/2006/relationships/hyperlink" Target="http://www.youtube.com/watch?v=UIyfNM6y3vU" TargetMode="External"/><Relationship Id="rId4" Type="http://schemas.openxmlformats.org/officeDocument/2006/relationships/hyperlink" Target="http://www.youtube.com/watch?v=s_5-o24qZo8" TargetMode="Externa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32.jpg"/></Relationships>
</file>

<file path=ppt/slides/_rels/slide3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mailto:nancy@napacart.org"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8.jpg"/><Relationship Id="rId4" Type="http://schemas.openxmlformats.org/officeDocument/2006/relationships/image" Target="../media/image7.jpg"/></Relationships>
</file>

<file path=ppt/slides/_rels/slide8.xml.rels><?xml version="1.0" encoding="UTF-8" standalone="yes"?>
<Relationships xmlns="http://schemas.openxmlformats.org/package/2006/relationships"><Relationship Id="rId3" Type="http://schemas.openxmlformats.org/officeDocument/2006/relationships/hyperlink" Target="http://www.youtube.com/watch?v=mJOth6Qk92o" TargetMode="External"/><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9.jpg"/></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7"/>
        <p:cNvGrpSpPr/>
        <p:nvPr/>
      </p:nvGrpSpPr>
      <p:grpSpPr>
        <a:xfrm>
          <a:off x="0" y="0"/>
          <a:ext cx="0" cy="0"/>
          <a:chOff x="0" y="0"/>
          <a:chExt cx="0" cy="0"/>
        </a:xfrm>
      </p:grpSpPr>
      <p:sp>
        <p:nvSpPr>
          <p:cNvPr id="38" name="Google Shape;38;p5"/>
          <p:cNvSpPr/>
          <p:nvPr/>
        </p:nvSpPr>
        <p:spPr>
          <a:xfrm>
            <a:off x="10538" y="2788181"/>
            <a:ext cx="6892800" cy="58200"/>
          </a:xfrm>
          <a:prstGeom prst="rect">
            <a:avLst/>
          </a:prstGeom>
          <a:solidFill>
            <a:srgbClr val="38761D"/>
          </a:solidFill>
          <a:ln w="9525" cap="flat" cmpd="sng">
            <a:solidFill>
              <a:schemeClr val="dk2"/>
            </a:solidFill>
            <a:prstDash val="solid"/>
            <a:round/>
            <a:headEnd type="none" w="sm" len="sm"/>
            <a:tailEnd type="none" w="sm" len="sm"/>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rgbClr val="000000"/>
              </a:solidFill>
              <a:latin typeface="Arial"/>
              <a:ea typeface="Arial"/>
              <a:cs typeface="Arial"/>
              <a:sym typeface="Arial"/>
            </a:endParaRPr>
          </a:p>
        </p:txBody>
      </p:sp>
      <p:sp>
        <p:nvSpPr>
          <p:cNvPr id="39" name="Google Shape;39;p5"/>
          <p:cNvSpPr/>
          <p:nvPr/>
        </p:nvSpPr>
        <p:spPr>
          <a:xfrm>
            <a:off x="-8550" y="0"/>
            <a:ext cx="6892800" cy="2793600"/>
          </a:xfrm>
          <a:prstGeom prst="rect">
            <a:avLst/>
          </a:prstGeom>
          <a:solidFill>
            <a:srgbClr val="000000"/>
          </a:solidFill>
          <a:ln w="9525" cap="flat" cmpd="sng">
            <a:solidFill>
              <a:schemeClr val="dk2"/>
            </a:solidFill>
            <a:prstDash val="solid"/>
            <a:round/>
            <a:headEnd type="none" w="sm" len="sm"/>
            <a:tailEnd type="none" w="sm" len="sm"/>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rgbClr val="000000"/>
              </a:solidFill>
              <a:latin typeface="Arial"/>
              <a:ea typeface="Arial"/>
              <a:cs typeface="Arial"/>
              <a:sym typeface="Arial"/>
            </a:endParaRPr>
          </a:p>
        </p:txBody>
      </p:sp>
      <p:sp>
        <p:nvSpPr>
          <p:cNvPr id="40" name="Google Shape;40;p5"/>
          <p:cNvSpPr txBox="1"/>
          <p:nvPr/>
        </p:nvSpPr>
        <p:spPr>
          <a:xfrm>
            <a:off x="-750094" y="1589485"/>
            <a:ext cx="139275" cy="207225"/>
          </a:xfrm>
          <a:prstGeom prst="rect">
            <a:avLst/>
          </a:prstGeom>
          <a:noFill/>
          <a:ln>
            <a:noFill/>
          </a:ln>
        </p:spPr>
        <p:txBody>
          <a:bodyPr spcFirstLastPara="1" wrap="square" lIns="68550" tIns="34275" rIns="68550" bIns="34275"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Georgia"/>
              <a:ea typeface="Georgia"/>
              <a:cs typeface="Georgia"/>
              <a:sym typeface="Georgia"/>
            </a:endParaRPr>
          </a:p>
        </p:txBody>
      </p:sp>
      <p:sp>
        <p:nvSpPr>
          <p:cNvPr id="41" name="Google Shape;41;p5"/>
          <p:cNvSpPr txBox="1"/>
          <p:nvPr/>
        </p:nvSpPr>
        <p:spPr>
          <a:xfrm>
            <a:off x="233781" y="2834138"/>
            <a:ext cx="6343800" cy="1726800"/>
          </a:xfrm>
          <a:prstGeom prst="rect">
            <a:avLst/>
          </a:prstGeom>
          <a:noFill/>
          <a:ln>
            <a:noFill/>
          </a:ln>
        </p:spPr>
        <p:txBody>
          <a:bodyPr spcFirstLastPara="1" wrap="square" lIns="68550" tIns="34275" rIns="68550" bIns="34275" anchor="t" anchorCtr="0">
            <a:noAutofit/>
          </a:bodyPr>
          <a:lstStyle/>
          <a:p>
            <a:pPr marL="47625" marR="0" lvl="0" indent="0" algn="ctr" rtl="0">
              <a:lnSpc>
                <a:spcPct val="100000"/>
              </a:lnSpc>
              <a:spcBef>
                <a:spcPts val="0"/>
              </a:spcBef>
              <a:spcAft>
                <a:spcPts val="0"/>
              </a:spcAft>
              <a:buClr>
                <a:srgbClr val="000000"/>
              </a:buClr>
              <a:buSzPts val="2250"/>
              <a:buFont typeface="Arial"/>
              <a:buNone/>
            </a:pPr>
            <a:r>
              <a:rPr lang="en" sz="2250" b="1" i="0" u="none" strike="noStrike" cap="none">
                <a:solidFill>
                  <a:srgbClr val="008000"/>
                </a:solidFill>
                <a:latin typeface="Arial"/>
                <a:ea typeface="Arial"/>
                <a:cs typeface="Arial"/>
                <a:sym typeface="Arial"/>
              </a:rPr>
              <a:t>Napa Community Animal Response Team</a:t>
            </a:r>
            <a:endParaRPr sz="2250" b="1" i="0" u="none" strike="noStrike" cap="none">
              <a:solidFill>
                <a:srgbClr val="008000"/>
              </a:solidFill>
              <a:latin typeface="Arial"/>
              <a:ea typeface="Arial"/>
              <a:cs typeface="Arial"/>
              <a:sym typeface="Arial"/>
            </a:endParaRPr>
          </a:p>
          <a:p>
            <a:pPr marL="47625" marR="0" lvl="0" indent="0" algn="ctr" rtl="0">
              <a:lnSpc>
                <a:spcPct val="100000"/>
              </a:lnSpc>
              <a:spcBef>
                <a:spcPts val="0"/>
              </a:spcBef>
              <a:spcAft>
                <a:spcPts val="0"/>
              </a:spcAft>
              <a:buClr>
                <a:srgbClr val="000000"/>
              </a:buClr>
              <a:buSzPts val="2250"/>
              <a:buFont typeface="Arial"/>
              <a:buNone/>
            </a:pPr>
            <a:r>
              <a:rPr lang="en" sz="2250" b="1" i="0" u="none" strike="noStrike" cap="none">
                <a:solidFill>
                  <a:srgbClr val="008000"/>
                </a:solidFill>
                <a:latin typeface="Arial"/>
                <a:ea typeface="Arial"/>
                <a:cs typeface="Arial"/>
                <a:sym typeface="Arial"/>
              </a:rPr>
              <a:t>Animal Search &amp; Rescue </a:t>
            </a:r>
            <a:br>
              <a:rPr lang="en" sz="2250" b="1" i="0" u="none" strike="noStrike" cap="none">
                <a:solidFill>
                  <a:srgbClr val="008000"/>
                </a:solidFill>
                <a:latin typeface="Arial"/>
                <a:ea typeface="Arial"/>
                <a:cs typeface="Arial"/>
                <a:sym typeface="Arial"/>
              </a:rPr>
            </a:br>
            <a:r>
              <a:rPr lang="en" sz="1800" b="1" i="0" u="none" strike="noStrike" cap="none">
                <a:solidFill>
                  <a:srgbClr val="008000"/>
                </a:solidFill>
                <a:latin typeface="Arial"/>
                <a:ea typeface="Arial"/>
                <a:cs typeface="Arial"/>
                <a:sym typeface="Arial"/>
              </a:rPr>
              <a:t>(Field Operations)</a:t>
            </a:r>
            <a:endParaRPr sz="1800" b="1" i="0" u="none" strike="noStrike" cap="none">
              <a:solidFill>
                <a:srgbClr val="008000"/>
              </a:solidFill>
              <a:latin typeface="Arial"/>
              <a:ea typeface="Arial"/>
              <a:cs typeface="Arial"/>
              <a:sym typeface="Arial"/>
            </a:endParaRPr>
          </a:p>
          <a:p>
            <a:pPr marL="47625" marR="0" lvl="0" indent="0" algn="ctr" rtl="0">
              <a:lnSpc>
                <a:spcPct val="100000"/>
              </a:lnSpc>
              <a:spcBef>
                <a:spcPts val="0"/>
              </a:spcBef>
              <a:spcAft>
                <a:spcPts val="0"/>
              </a:spcAft>
              <a:buClr>
                <a:srgbClr val="000000"/>
              </a:buClr>
              <a:buSzPts val="1800"/>
              <a:buFont typeface="Arial"/>
              <a:buNone/>
            </a:pPr>
            <a:r>
              <a:rPr lang="en" sz="1800" b="1" i="0" u="none" strike="noStrike" cap="none">
                <a:solidFill>
                  <a:srgbClr val="008000"/>
                </a:solidFill>
                <a:latin typeface="Arial"/>
                <a:ea typeface="Arial"/>
                <a:cs typeface="Arial"/>
                <a:sym typeface="Arial"/>
              </a:rPr>
              <a:t>HOME STUDY LESSONS 6 &amp; 7</a:t>
            </a:r>
            <a:endParaRPr sz="1800" b="1" i="0" u="none" strike="noStrike" cap="none">
              <a:solidFill>
                <a:srgbClr val="008000"/>
              </a:solidFill>
              <a:latin typeface="Arial"/>
              <a:ea typeface="Arial"/>
              <a:cs typeface="Arial"/>
              <a:sym typeface="Arial"/>
            </a:endParaRPr>
          </a:p>
          <a:p>
            <a:pPr marL="47625" marR="0" lvl="0" indent="0" algn="ctr" rtl="0">
              <a:lnSpc>
                <a:spcPct val="100000"/>
              </a:lnSpc>
              <a:spcBef>
                <a:spcPts val="0"/>
              </a:spcBef>
              <a:spcAft>
                <a:spcPts val="0"/>
              </a:spcAft>
              <a:buClr>
                <a:srgbClr val="000000"/>
              </a:buClr>
              <a:buSzPts val="1800"/>
              <a:buFont typeface="Arial"/>
              <a:buNone/>
            </a:pPr>
            <a:r>
              <a:rPr lang="en" sz="1700" b="1">
                <a:solidFill>
                  <a:srgbClr val="008000"/>
                </a:solidFill>
              </a:rPr>
              <a:t>Shelter In Place (SIP) </a:t>
            </a:r>
            <a:endParaRPr sz="1700" b="1">
              <a:solidFill>
                <a:srgbClr val="008000"/>
              </a:solidFill>
            </a:endParaRPr>
          </a:p>
          <a:p>
            <a:pPr marL="47625" marR="0" lvl="0" indent="0" algn="ctr" rtl="0">
              <a:lnSpc>
                <a:spcPct val="100000"/>
              </a:lnSpc>
              <a:spcBef>
                <a:spcPts val="0"/>
              </a:spcBef>
              <a:spcAft>
                <a:spcPts val="0"/>
              </a:spcAft>
              <a:buClr>
                <a:srgbClr val="000000"/>
              </a:buClr>
              <a:buSzPts val="1800"/>
              <a:buFont typeface="Arial"/>
              <a:buNone/>
            </a:pPr>
            <a:r>
              <a:rPr lang="en" sz="1700" b="1">
                <a:solidFill>
                  <a:srgbClr val="008000"/>
                </a:solidFill>
              </a:rPr>
              <a:t>Small Animal Handling </a:t>
            </a:r>
            <a:endParaRPr sz="1700" b="1">
              <a:solidFill>
                <a:srgbClr val="008000"/>
              </a:solidFill>
            </a:endParaRPr>
          </a:p>
          <a:p>
            <a:pPr marL="47625" marR="0" lvl="0" indent="0" algn="ctr" rtl="0">
              <a:lnSpc>
                <a:spcPct val="100000"/>
              </a:lnSpc>
              <a:spcBef>
                <a:spcPts val="0"/>
              </a:spcBef>
              <a:spcAft>
                <a:spcPts val="0"/>
              </a:spcAft>
              <a:buClr>
                <a:srgbClr val="000000"/>
              </a:buClr>
              <a:buSzPts val="1800"/>
              <a:buFont typeface="Arial"/>
              <a:buNone/>
            </a:pPr>
            <a:r>
              <a:rPr lang="en" sz="1700" b="1">
                <a:solidFill>
                  <a:srgbClr val="008000"/>
                </a:solidFill>
              </a:rPr>
              <a:t>End of Day &amp; End of Incident Procedures</a:t>
            </a:r>
            <a:endParaRPr sz="1700" b="1">
              <a:solidFill>
                <a:srgbClr val="008000"/>
              </a:solidFill>
            </a:endParaRPr>
          </a:p>
          <a:p>
            <a:pPr marL="47625" marR="0" lvl="0" indent="0" algn="ctr" rtl="0">
              <a:lnSpc>
                <a:spcPct val="100000"/>
              </a:lnSpc>
              <a:spcBef>
                <a:spcPts val="0"/>
              </a:spcBef>
              <a:spcAft>
                <a:spcPts val="0"/>
              </a:spcAft>
              <a:buClr>
                <a:srgbClr val="000000"/>
              </a:buClr>
              <a:buSzPts val="1800"/>
              <a:buFont typeface="Arial"/>
              <a:buNone/>
            </a:pPr>
            <a:r>
              <a:rPr lang="en" sz="1700" b="1">
                <a:solidFill>
                  <a:srgbClr val="008000"/>
                </a:solidFill>
              </a:rPr>
              <a:t>Scenarios </a:t>
            </a:r>
            <a:endParaRPr sz="1700" b="1">
              <a:solidFill>
                <a:srgbClr val="008000"/>
              </a:solidFill>
            </a:endParaRPr>
          </a:p>
          <a:p>
            <a:pPr marL="0" marR="0" lvl="0" indent="0" algn="l" rtl="0">
              <a:lnSpc>
                <a:spcPct val="100000"/>
              </a:lnSpc>
              <a:spcBef>
                <a:spcPts val="225"/>
              </a:spcBef>
              <a:spcAft>
                <a:spcPts val="0"/>
              </a:spcAft>
              <a:buClr>
                <a:srgbClr val="000000"/>
              </a:buClr>
              <a:buSzPts val="1350"/>
              <a:buFont typeface="Arial"/>
              <a:buNone/>
            </a:pPr>
            <a:endParaRPr sz="1350" b="1" i="0" u="none" strike="noStrike" cap="none">
              <a:solidFill>
                <a:srgbClr val="595959"/>
              </a:solidFill>
              <a:latin typeface="Arial"/>
              <a:ea typeface="Arial"/>
              <a:cs typeface="Arial"/>
              <a:sym typeface="Arial"/>
            </a:endParaRPr>
          </a:p>
        </p:txBody>
      </p:sp>
      <p:pic>
        <p:nvPicPr>
          <p:cNvPr id="42" name="Google Shape;42;p5"/>
          <p:cNvPicPr preferRelativeResize="0"/>
          <p:nvPr/>
        </p:nvPicPr>
        <p:blipFill rotWithShape="1">
          <a:blip r:embed="rId3">
            <a:alphaModFix/>
          </a:blip>
          <a:srcRect/>
          <a:stretch/>
        </p:blipFill>
        <p:spPr>
          <a:xfrm>
            <a:off x="560550" y="3197138"/>
            <a:ext cx="922125" cy="922125"/>
          </a:xfrm>
          <a:prstGeom prst="rect">
            <a:avLst/>
          </a:prstGeom>
          <a:noFill/>
          <a:ln>
            <a:noFill/>
          </a:ln>
        </p:spPr>
      </p:pic>
      <p:pic>
        <p:nvPicPr>
          <p:cNvPr id="43" name="Google Shape;43;p5"/>
          <p:cNvPicPr preferRelativeResize="0"/>
          <p:nvPr/>
        </p:nvPicPr>
        <p:blipFill>
          <a:blip r:embed="rId4">
            <a:alphaModFix/>
          </a:blip>
          <a:stretch>
            <a:fillRect/>
          </a:stretch>
        </p:blipFill>
        <p:spPr>
          <a:xfrm>
            <a:off x="3102575" y="226950"/>
            <a:ext cx="3159842" cy="2369900"/>
          </a:xfrm>
          <a:prstGeom prst="rect">
            <a:avLst/>
          </a:prstGeom>
          <a:noFill/>
          <a:ln>
            <a:noFill/>
          </a:ln>
        </p:spPr>
      </p:pic>
      <p:pic>
        <p:nvPicPr>
          <p:cNvPr id="44" name="Google Shape;44;p5"/>
          <p:cNvPicPr preferRelativeResize="0"/>
          <p:nvPr/>
        </p:nvPicPr>
        <p:blipFill rotWithShape="1">
          <a:blip r:embed="rId5">
            <a:alphaModFix/>
          </a:blip>
          <a:srcRect r="16770"/>
          <a:stretch/>
        </p:blipFill>
        <p:spPr>
          <a:xfrm rot="-5400000">
            <a:off x="470961" y="323313"/>
            <a:ext cx="2363125" cy="2183948"/>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13"/>
          <p:cNvSpPr txBox="1">
            <a:spLocks noGrp="1"/>
          </p:cNvSpPr>
          <p:nvPr>
            <p:ph type="title"/>
          </p:nvPr>
        </p:nvSpPr>
        <p:spPr>
          <a:xfrm>
            <a:off x="284075" y="288650"/>
            <a:ext cx="6172200" cy="5496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
                <a:solidFill>
                  <a:srgbClr val="38761D"/>
                </a:solidFill>
              </a:rPr>
              <a:t>Dog Body Language</a:t>
            </a:r>
            <a:endParaRPr>
              <a:solidFill>
                <a:srgbClr val="38761D"/>
              </a:solidFill>
            </a:endParaRPr>
          </a:p>
        </p:txBody>
      </p:sp>
      <p:pic>
        <p:nvPicPr>
          <p:cNvPr id="101" name="Google Shape;101;p13" descr="Dogs are constantly communicating to us with their body language, but many of us lack the experience to read their visual cues accurately. Today, we're looking at five basic emotions or internal states that dogs feel, and how they express those feelings through body language.&#10;&#10;Make sure to subscribe for more animal-related content!&#10;https://www.youtube.com/gabekahsen/&#10;&#10;Music:&#10;&quot;Mornings&quot;&#10;by Jeff Kaale&#10;HookSounds.com&#10;&#10;#dogs #behavior" title="Understanding Dog Body Language">
            <a:hlinkClick r:id="rId3"/>
          </p:cNvPr>
          <p:cNvPicPr preferRelativeResize="0"/>
          <p:nvPr/>
        </p:nvPicPr>
        <p:blipFill>
          <a:blip r:embed="rId4">
            <a:alphaModFix/>
          </a:blip>
          <a:stretch>
            <a:fillRect/>
          </a:stretch>
        </p:blipFill>
        <p:spPr>
          <a:xfrm>
            <a:off x="950650" y="838250"/>
            <a:ext cx="4839050" cy="3629275"/>
          </a:xfrm>
          <a:prstGeom prst="rect">
            <a:avLst/>
          </a:prstGeom>
          <a:noFill/>
          <a:ln>
            <a:noFill/>
          </a:ln>
        </p:spPr>
      </p:pic>
      <p:sp>
        <p:nvSpPr>
          <p:cNvPr id="102" name="Google Shape;102;p13"/>
          <p:cNvSpPr txBox="1"/>
          <p:nvPr/>
        </p:nvSpPr>
        <p:spPr>
          <a:xfrm>
            <a:off x="2196275" y="4505975"/>
            <a:ext cx="2499600" cy="518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Click on image to see video</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14"/>
          <p:cNvSpPr txBox="1">
            <a:spLocks noGrp="1"/>
          </p:cNvSpPr>
          <p:nvPr>
            <p:ph type="title"/>
          </p:nvPr>
        </p:nvSpPr>
        <p:spPr>
          <a:xfrm>
            <a:off x="342900" y="234000"/>
            <a:ext cx="6172200" cy="5850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None/>
            </a:pPr>
            <a:r>
              <a:rPr lang="en">
                <a:solidFill>
                  <a:srgbClr val="38761D"/>
                </a:solidFill>
              </a:rPr>
              <a:t>Muzzle a dog who might bite</a:t>
            </a:r>
            <a:endParaRPr>
              <a:solidFill>
                <a:srgbClr val="38761D"/>
              </a:solidFill>
            </a:endParaRPr>
          </a:p>
        </p:txBody>
      </p:sp>
      <p:sp>
        <p:nvSpPr>
          <p:cNvPr id="108" name="Google Shape;108;p14"/>
          <p:cNvSpPr txBox="1">
            <a:spLocks noGrp="1"/>
          </p:cNvSpPr>
          <p:nvPr>
            <p:ph type="body" idx="1"/>
          </p:nvPr>
        </p:nvSpPr>
        <p:spPr>
          <a:xfrm>
            <a:off x="283775" y="748950"/>
            <a:ext cx="6324600" cy="3243300"/>
          </a:xfrm>
          <a:prstGeom prst="rect">
            <a:avLst/>
          </a:prstGeom>
        </p:spPr>
        <p:txBody>
          <a:bodyPr spcFirstLastPara="1" wrap="square" lIns="68575" tIns="34275" rIns="68575" bIns="34275" anchor="t" anchorCtr="0">
            <a:noAutofit/>
          </a:bodyPr>
          <a:lstStyle/>
          <a:p>
            <a:pPr marL="0" lvl="0" indent="0" algn="l" rtl="0">
              <a:spcBef>
                <a:spcPts val="200"/>
              </a:spcBef>
              <a:spcAft>
                <a:spcPts val="0"/>
              </a:spcAft>
              <a:buNone/>
            </a:pPr>
            <a:r>
              <a:rPr lang="en" sz="1600">
                <a:latin typeface="Arial"/>
                <a:ea typeface="Arial"/>
                <a:cs typeface="Arial"/>
                <a:sym typeface="Arial"/>
              </a:rPr>
              <a:t>We have a very limited supply of ready-made dog muzzles. Here’s how to make one in a pinch: </a:t>
            </a:r>
            <a:endParaRPr sz="1600">
              <a:latin typeface="Arial"/>
              <a:ea typeface="Arial"/>
              <a:cs typeface="Arial"/>
              <a:sym typeface="Arial"/>
            </a:endParaRPr>
          </a:p>
        </p:txBody>
      </p:sp>
      <p:pic>
        <p:nvPicPr>
          <p:cNvPr id="109" name="Google Shape;109;p14" descr=" " title="Applying a Gauze Muzzle">
            <a:hlinkClick r:id="rId3"/>
          </p:cNvPr>
          <p:cNvPicPr preferRelativeResize="0"/>
          <p:nvPr/>
        </p:nvPicPr>
        <p:blipFill>
          <a:blip r:embed="rId4">
            <a:alphaModFix/>
          </a:blip>
          <a:stretch>
            <a:fillRect/>
          </a:stretch>
        </p:blipFill>
        <p:spPr>
          <a:xfrm>
            <a:off x="1143050" y="1292775"/>
            <a:ext cx="4480100" cy="3360075"/>
          </a:xfrm>
          <a:prstGeom prst="rect">
            <a:avLst/>
          </a:prstGeom>
          <a:noFill/>
          <a:ln>
            <a:noFill/>
          </a:ln>
        </p:spPr>
      </p:pic>
      <p:sp>
        <p:nvSpPr>
          <p:cNvPr id="110" name="Google Shape;110;p14"/>
          <p:cNvSpPr txBox="1"/>
          <p:nvPr/>
        </p:nvSpPr>
        <p:spPr>
          <a:xfrm>
            <a:off x="2196275" y="4613450"/>
            <a:ext cx="2499600" cy="249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Click on image to see video</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15"/>
          <p:cNvSpPr txBox="1">
            <a:spLocks noGrp="1"/>
          </p:cNvSpPr>
          <p:nvPr>
            <p:ph type="title"/>
          </p:nvPr>
        </p:nvSpPr>
        <p:spPr>
          <a:xfrm>
            <a:off x="342900" y="260775"/>
            <a:ext cx="6172200" cy="8001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None/>
            </a:pPr>
            <a:r>
              <a:rPr lang="en" b="1">
                <a:solidFill>
                  <a:srgbClr val="38761D"/>
                </a:solidFill>
              </a:rPr>
              <a:t>Cat Body Language</a:t>
            </a:r>
            <a:endParaRPr b="1">
              <a:solidFill>
                <a:srgbClr val="38761D"/>
              </a:solidFill>
            </a:endParaRPr>
          </a:p>
        </p:txBody>
      </p:sp>
      <p:pic>
        <p:nvPicPr>
          <p:cNvPr id="116" name="Google Shape;116;p15"/>
          <p:cNvPicPr preferRelativeResize="0"/>
          <p:nvPr/>
        </p:nvPicPr>
        <p:blipFill rotWithShape="1">
          <a:blip r:embed="rId3">
            <a:alphaModFix/>
          </a:blip>
          <a:srcRect t="9379"/>
          <a:stretch/>
        </p:blipFill>
        <p:spPr>
          <a:xfrm>
            <a:off x="-12100" y="925775"/>
            <a:ext cx="6882199" cy="38036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16"/>
          <p:cNvSpPr txBox="1">
            <a:spLocks noGrp="1"/>
          </p:cNvSpPr>
          <p:nvPr>
            <p:ph type="title"/>
          </p:nvPr>
        </p:nvSpPr>
        <p:spPr>
          <a:xfrm>
            <a:off x="342900" y="340275"/>
            <a:ext cx="6172200" cy="4782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None/>
            </a:pPr>
            <a:r>
              <a:rPr lang="en">
                <a:solidFill>
                  <a:srgbClr val="38761D"/>
                </a:solidFill>
              </a:rPr>
              <a:t>How to Handle an Angry Cat</a:t>
            </a:r>
            <a:endParaRPr>
              <a:solidFill>
                <a:srgbClr val="38761D"/>
              </a:solidFill>
            </a:endParaRPr>
          </a:p>
        </p:txBody>
      </p:sp>
      <p:pic>
        <p:nvPicPr>
          <p:cNvPr id="122" name="Google Shape;122;p16" descr="Megan, CVT, VTS (ECC) and Sarah (assistant) wrangle Max, a very grumpy cat who is in the ER for an exam and diagnostics. Megan gives some tips on handling aggressive and fractious cats.&#10;&#10;- - - - - - - - - - - - - - - - - - -&#10;Follow our Instagram ► https://www.instagram.com/atdoveorg/&#10;Follow us on Twitter ► https://twitter.com/atdoveorg&#10;Like us on Facebook ► https://www.facebook.com/atdoveorg/" title="Angry Cat at the Vet - Fractious Cat Restraint">
            <a:hlinkClick r:id="rId3"/>
          </p:cNvPr>
          <p:cNvPicPr preferRelativeResize="0"/>
          <p:nvPr/>
        </p:nvPicPr>
        <p:blipFill>
          <a:blip r:embed="rId4">
            <a:alphaModFix/>
          </a:blip>
          <a:stretch>
            <a:fillRect/>
          </a:stretch>
        </p:blipFill>
        <p:spPr>
          <a:xfrm>
            <a:off x="949775" y="818475"/>
            <a:ext cx="4881600" cy="3661225"/>
          </a:xfrm>
          <a:prstGeom prst="rect">
            <a:avLst/>
          </a:prstGeom>
          <a:noFill/>
          <a:ln>
            <a:noFill/>
          </a:ln>
        </p:spPr>
      </p:pic>
      <p:sp>
        <p:nvSpPr>
          <p:cNvPr id="123" name="Google Shape;123;p16"/>
          <p:cNvSpPr txBox="1"/>
          <p:nvPr/>
        </p:nvSpPr>
        <p:spPr>
          <a:xfrm>
            <a:off x="2196275" y="4505975"/>
            <a:ext cx="2499600" cy="518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Click on image to see video</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17"/>
          <p:cNvSpPr txBox="1">
            <a:spLocks noGrp="1"/>
          </p:cNvSpPr>
          <p:nvPr>
            <p:ph type="title"/>
          </p:nvPr>
        </p:nvSpPr>
        <p:spPr>
          <a:xfrm>
            <a:off x="342900" y="340275"/>
            <a:ext cx="6172200" cy="4317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None/>
            </a:pPr>
            <a:r>
              <a:rPr lang="en" b="1">
                <a:solidFill>
                  <a:srgbClr val="38761D"/>
                </a:solidFill>
              </a:rPr>
              <a:t>Rabbits</a:t>
            </a:r>
            <a:endParaRPr b="1">
              <a:solidFill>
                <a:srgbClr val="38761D"/>
              </a:solidFill>
            </a:endParaRPr>
          </a:p>
        </p:txBody>
      </p:sp>
      <p:sp>
        <p:nvSpPr>
          <p:cNvPr id="129" name="Google Shape;129;p17"/>
          <p:cNvSpPr txBox="1">
            <a:spLocks noGrp="1"/>
          </p:cNvSpPr>
          <p:nvPr>
            <p:ph type="body" idx="1"/>
          </p:nvPr>
        </p:nvSpPr>
        <p:spPr>
          <a:xfrm>
            <a:off x="257825" y="695775"/>
            <a:ext cx="6469500" cy="4311000"/>
          </a:xfrm>
          <a:prstGeom prst="rect">
            <a:avLst/>
          </a:prstGeom>
        </p:spPr>
        <p:txBody>
          <a:bodyPr spcFirstLastPara="1" wrap="square" lIns="68575" tIns="34275" rIns="68575" bIns="34275" anchor="t" anchorCtr="0">
            <a:noAutofit/>
          </a:bodyPr>
          <a:lstStyle/>
          <a:p>
            <a:pPr marL="0" lvl="0" indent="0" algn="l" rtl="0">
              <a:spcBef>
                <a:spcPts val="200"/>
              </a:spcBef>
              <a:spcAft>
                <a:spcPts val="0"/>
              </a:spcAft>
              <a:buNone/>
            </a:pPr>
            <a:r>
              <a:rPr lang="en" sz="1600">
                <a:solidFill>
                  <a:srgbClr val="222222"/>
                </a:solidFill>
                <a:highlight>
                  <a:srgbClr val="FFFFFF"/>
                </a:highlight>
                <a:latin typeface="Arial"/>
                <a:ea typeface="Arial"/>
                <a:cs typeface="Arial"/>
                <a:sym typeface="Arial"/>
              </a:rPr>
              <a:t>Be extra careful handling rabbits, as their fragile spines can be seriously, or even fatally, damaged if they struggle when held. </a:t>
            </a:r>
            <a:endParaRPr sz="1600">
              <a:solidFill>
                <a:srgbClr val="222222"/>
              </a:solidFill>
              <a:highlight>
                <a:srgbClr val="FFFFFF"/>
              </a:highlight>
              <a:latin typeface="Arial"/>
              <a:ea typeface="Arial"/>
              <a:cs typeface="Arial"/>
              <a:sym typeface="Arial"/>
            </a:endParaRPr>
          </a:p>
          <a:p>
            <a:pPr marL="0" lvl="0" indent="0" algn="l" rtl="0">
              <a:spcBef>
                <a:spcPts val="200"/>
              </a:spcBef>
              <a:spcAft>
                <a:spcPts val="0"/>
              </a:spcAft>
              <a:buNone/>
            </a:pPr>
            <a:endParaRPr sz="1600">
              <a:solidFill>
                <a:srgbClr val="222222"/>
              </a:solidFill>
              <a:highlight>
                <a:srgbClr val="FFFFFF"/>
              </a:highlight>
              <a:latin typeface="Arial"/>
              <a:ea typeface="Arial"/>
              <a:cs typeface="Arial"/>
              <a:sym typeface="Arial"/>
            </a:endParaRPr>
          </a:p>
          <a:p>
            <a:pPr marL="0" lvl="0" indent="0" algn="l" rtl="0">
              <a:spcBef>
                <a:spcPts val="200"/>
              </a:spcBef>
              <a:spcAft>
                <a:spcPts val="0"/>
              </a:spcAft>
              <a:buNone/>
            </a:pPr>
            <a:endParaRPr sz="1600">
              <a:solidFill>
                <a:srgbClr val="222222"/>
              </a:solidFill>
              <a:highlight>
                <a:srgbClr val="FFFFFF"/>
              </a:highlight>
              <a:latin typeface="Arial"/>
              <a:ea typeface="Arial"/>
              <a:cs typeface="Arial"/>
              <a:sym typeface="Arial"/>
            </a:endParaRPr>
          </a:p>
          <a:p>
            <a:pPr marL="0" lvl="0" indent="0" algn="l" rtl="0">
              <a:spcBef>
                <a:spcPts val="200"/>
              </a:spcBef>
              <a:spcAft>
                <a:spcPts val="0"/>
              </a:spcAft>
              <a:buNone/>
            </a:pPr>
            <a:endParaRPr sz="1600">
              <a:solidFill>
                <a:srgbClr val="222222"/>
              </a:solidFill>
              <a:highlight>
                <a:srgbClr val="FFFFFF"/>
              </a:highlight>
              <a:latin typeface="Arial"/>
              <a:ea typeface="Arial"/>
              <a:cs typeface="Arial"/>
              <a:sym typeface="Arial"/>
            </a:endParaRPr>
          </a:p>
          <a:p>
            <a:pPr marL="0" lvl="0" indent="0" algn="l" rtl="0">
              <a:spcBef>
                <a:spcPts val="200"/>
              </a:spcBef>
              <a:spcAft>
                <a:spcPts val="0"/>
              </a:spcAft>
              <a:buNone/>
            </a:pPr>
            <a:endParaRPr sz="1600">
              <a:solidFill>
                <a:srgbClr val="222222"/>
              </a:solidFill>
              <a:highlight>
                <a:srgbClr val="FFFFFF"/>
              </a:highlight>
              <a:latin typeface="Arial"/>
              <a:ea typeface="Arial"/>
              <a:cs typeface="Arial"/>
              <a:sym typeface="Arial"/>
            </a:endParaRPr>
          </a:p>
          <a:p>
            <a:pPr marL="0" lvl="0" indent="0" algn="l" rtl="0">
              <a:spcBef>
                <a:spcPts val="200"/>
              </a:spcBef>
              <a:spcAft>
                <a:spcPts val="0"/>
              </a:spcAft>
              <a:buNone/>
            </a:pPr>
            <a:endParaRPr sz="1600">
              <a:solidFill>
                <a:srgbClr val="222222"/>
              </a:solidFill>
              <a:highlight>
                <a:srgbClr val="FFFFFF"/>
              </a:highlight>
              <a:latin typeface="Arial"/>
              <a:ea typeface="Arial"/>
              <a:cs typeface="Arial"/>
              <a:sym typeface="Arial"/>
            </a:endParaRPr>
          </a:p>
          <a:p>
            <a:pPr marL="0" lvl="0" indent="0" algn="l" rtl="0">
              <a:spcBef>
                <a:spcPts val="200"/>
              </a:spcBef>
              <a:spcAft>
                <a:spcPts val="0"/>
              </a:spcAft>
              <a:buNone/>
            </a:pPr>
            <a:endParaRPr sz="1600">
              <a:solidFill>
                <a:srgbClr val="222222"/>
              </a:solidFill>
              <a:highlight>
                <a:srgbClr val="FFFFFF"/>
              </a:highlight>
              <a:latin typeface="Arial"/>
              <a:ea typeface="Arial"/>
              <a:cs typeface="Arial"/>
              <a:sym typeface="Arial"/>
            </a:endParaRPr>
          </a:p>
          <a:p>
            <a:pPr marL="0" lvl="0" indent="0" algn="l" rtl="0">
              <a:spcBef>
                <a:spcPts val="200"/>
              </a:spcBef>
              <a:spcAft>
                <a:spcPts val="0"/>
              </a:spcAft>
              <a:buNone/>
            </a:pPr>
            <a:endParaRPr sz="1600">
              <a:solidFill>
                <a:srgbClr val="222222"/>
              </a:solidFill>
              <a:highlight>
                <a:srgbClr val="FFFFFF"/>
              </a:highlight>
              <a:latin typeface="Arial"/>
              <a:ea typeface="Arial"/>
              <a:cs typeface="Arial"/>
              <a:sym typeface="Arial"/>
            </a:endParaRPr>
          </a:p>
          <a:p>
            <a:pPr marL="0" lvl="0" indent="0" algn="l" rtl="0">
              <a:spcBef>
                <a:spcPts val="200"/>
              </a:spcBef>
              <a:spcAft>
                <a:spcPts val="0"/>
              </a:spcAft>
              <a:buNone/>
            </a:pPr>
            <a:endParaRPr sz="1600">
              <a:solidFill>
                <a:srgbClr val="222222"/>
              </a:solidFill>
              <a:highlight>
                <a:srgbClr val="FFFFFF"/>
              </a:highlight>
              <a:latin typeface="Arial"/>
              <a:ea typeface="Arial"/>
              <a:cs typeface="Arial"/>
              <a:sym typeface="Arial"/>
            </a:endParaRPr>
          </a:p>
          <a:p>
            <a:pPr marL="0" lvl="0" indent="0" algn="l" rtl="0">
              <a:spcBef>
                <a:spcPts val="200"/>
              </a:spcBef>
              <a:spcAft>
                <a:spcPts val="0"/>
              </a:spcAft>
              <a:buNone/>
            </a:pPr>
            <a:endParaRPr sz="1600">
              <a:solidFill>
                <a:srgbClr val="222222"/>
              </a:solidFill>
              <a:highlight>
                <a:srgbClr val="FFFFFF"/>
              </a:highlight>
              <a:latin typeface="Arial"/>
              <a:ea typeface="Arial"/>
              <a:cs typeface="Arial"/>
              <a:sym typeface="Arial"/>
            </a:endParaRPr>
          </a:p>
          <a:p>
            <a:pPr marL="0" lvl="0" indent="0" algn="l" rtl="0">
              <a:spcBef>
                <a:spcPts val="200"/>
              </a:spcBef>
              <a:spcAft>
                <a:spcPts val="0"/>
              </a:spcAft>
              <a:buNone/>
            </a:pPr>
            <a:endParaRPr sz="1600">
              <a:solidFill>
                <a:srgbClr val="222222"/>
              </a:solidFill>
              <a:highlight>
                <a:srgbClr val="FFFFFF"/>
              </a:highlight>
              <a:latin typeface="Arial"/>
              <a:ea typeface="Arial"/>
              <a:cs typeface="Arial"/>
              <a:sym typeface="Arial"/>
            </a:endParaRPr>
          </a:p>
          <a:p>
            <a:pPr marL="0" lvl="0" indent="0" algn="l" rtl="0">
              <a:spcBef>
                <a:spcPts val="200"/>
              </a:spcBef>
              <a:spcAft>
                <a:spcPts val="0"/>
              </a:spcAft>
              <a:buNone/>
            </a:pPr>
            <a:endParaRPr sz="1600">
              <a:solidFill>
                <a:srgbClr val="222222"/>
              </a:solidFill>
              <a:highlight>
                <a:srgbClr val="FFFFFF"/>
              </a:highlight>
              <a:latin typeface="Arial"/>
              <a:ea typeface="Arial"/>
              <a:cs typeface="Arial"/>
              <a:sym typeface="Arial"/>
            </a:endParaRPr>
          </a:p>
          <a:p>
            <a:pPr marL="0" lvl="0" indent="0" algn="l" rtl="0">
              <a:spcBef>
                <a:spcPts val="200"/>
              </a:spcBef>
              <a:spcAft>
                <a:spcPts val="0"/>
              </a:spcAft>
              <a:buNone/>
            </a:pPr>
            <a:endParaRPr sz="1600">
              <a:latin typeface="Arial"/>
              <a:ea typeface="Arial"/>
              <a:cs typeface="Arial"/>
              <a:sym typeface="Arial"/>
            </a:endParaRPr>
          </a:p>
        </p:txBody>
      </p:sp>
      <p:pic>
        <p:nvPicPr>
          <p:cNvPr id="130" name="Google Shape;130;p17" descr="FREE Veterinary CE courses at:&#10;&#10;http://bit.ly/ACTfreeaccount07&#10;&#10;This video discusses how to handle and restrain rabbits in the veterinary workplace.  Learn how to properly handle veterinary exotics such as exotic mammals, birds, and reptiles in ACT Online Training's Handling Exotic Series." title="How to pick up rabbits">
            <a:hlinkClick r:id="rId3"/>
          </p:cNvPr>
          <p:cNvPicPr preferRelativeResize="0"/>
          <p:nvPr/>
        </p:nvPicPr>
        <p:blipFill>
          <a:blip r:embed="rId4">
            <a:alphaModFix/>
          </a:blip>
          <a:stretch>
            <a:fillRect/>
          </a:stretch>
        </p:blipFill>
        <p:spPr>
          <a:xfrm>
            <a:off x="1199075" y="1258325"/>
            <a:ext cx="4483300" cy="3362475"/>
          </a:xfrm>
          <a:prstGeom prst="rect">
            <a:avLst/>
          </a:prstGeom>
          <a:noFill/>
          <a:ln>
            <a:noFill/>
          </a:ln>
        </p:spPr>
      </p:pic>
      <p:sp>
        <p:nvSpPr>
          <p:cNvPr id="131" name="Google Shape;131;p17"/>
          <p:cNvSpPr txBox="1"/>
          <p:nvPr/>
        </p:nvSpPr>
        <p:spPr>
          <a:xfrm>
            <a:off x="2196275" y="4505975"/>
            <a:ext cx="2499600" cy="518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Click on image to see video</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18"/>
          <p:cNvSpPr txBox="1">
            <a:spLocks noGrp="1"/>
          </p:cNvSpPr>
          <p:nvPr>
            <p:ph type="title"/>
          </p:nvPr>
        </p:nvSpPr>
        <p:spPr>
          <a:xfrm>
            <a:off x="147225" y="130875"/>
            <a:ext cx="6543900" cy="720600"/>
          </a:xfrm>
          <a:prstGeom prst="rect">
            <a:avLst/>
          </a:prstGeom>
          <a:noFill/>
          <a:ln>
            <a:noFill/>
          </a:ln>
        </p:spPr>
        <p:txBody>
          <a:bodyPr spcFirstLastPara="1" wrap="square" lIns="68550" tIns="34275" rIns="68550" bIns="34275" anchor="ctr" anchorCtr="0">
            <a:noAutofit/>
          </a:bodyPr>
          <a:lstStyle/>
          <a:p>
            <a:pPr marL="0" lvl="0" indent="0" algn="ctr" rtl="0">
              <a:lnSpc>
                <a:spcPct val="100000"/>
              </a:lnSpc>
              <a:spcBef>
                <a:spcPts val="0"/>
              </a:spcBef>
              <a:spcAft>
                <a:spcPts val="0"/>
              </a:spcAft>
              <a:buSzPts val="1400"/>
              <a:buNone/>
            </a:pPr>
            <a:r>
              <a:rPr lang="en" b="1">
                <a:solidFill>
                  <a:srgbClr val="38761D"/>
                </a:solidFill>
              </a:rPr>
              <a:t>Chickens: Unique Challenges</a:t>
            </a:r>
            <a:endParaRPr b="1">
              <a:solidFill>
                <a:srgbClr val="38761D"/>
              </a:solidFill>
            </a:endParaRPr>
          </a:p>
        </p:txBody>
      </p:sp>
      <p:sp>
        <p:nvSpPr>
          <p:cNvPr id="137" name="Google Shape;137;p18"/>
          <p:cNvSpPr txBox="1">
            <a:spLocks noGrp="1"/>
          </p:cNvSpPr>
          <p:nvPr>
            <p:ph type="body" idx="1"/>
          </p:nvPr>
        </p:nvSpPr>
        <p:spPr>
          <a:xfrm>
            <a:off x="3095074" y="728650"/>
            <a:ext cx="3646800" cy="3990000"/>
          </a:xfrm>
          <a:prstGeom prst="rect">
            <a:avLst/>
          </a:prstGeom>
          <a:noFill/>
          <a:ln>
            <a:noFill/>
          </a:ln>
        </p:spPr>
        <p:txBody>
          <a:bodyPr spcFirstLastPara="1" wrap="square" lIns="68550" tIns="34275" rIns="68550" bIns="34275" anchor="t" anchorCtr="0">
            <a:noAutofit/>
          </a:bodyPr>
          <a:lstStyle/>
          <a:p>
            <a:pPr marL="0" lvl="0" indent="0" algn="ctr" rtl="0">
              <a:lnSpc>
                <a:spcPct val="100000"/>
              </a:lnSpc>
              <a:spcBef>
                <a:spcPts val="225"/>
              </a:spcBef>
              <a:spcAft>
                <a:spcPts val="0"/>
              </a:spcAft>
              <a:buSzPts val="1800"/>
              <a:buNone/>
            </a:pPr>
            <a:r>
              <a:rPr lang="en" sz="1800" b="1">
                <a:solidFill>
                  <a:srgbClr val="980000"/>
                </a:solidFill>
                <a:latin typeface="Arial"/>
                <a:ea typeface="Arial"/>
                <a:cs typeface="Arial"/>
                <a:sym typeface="Arial"/>
              </a:rPr>
              <a:t>Facts:</a:t>
            </a:r>
            <a:endParaRPr sz="1800" b="1">
              <a:solidFill>
                <a:srgbClr val="980000"/>
              </a:solidFill>
              <a:latin typeface="Arial"/>
              <a:ea typeface="Arial"/>
              <a:cs typeface="Arial"/>
              <a:sym typeface="Arial"/>
            </a:endParaRPr>
          </a:p>
          <a:p>
            <a:pPr marL="0" lvl="0" indent="0" algn="ctr" rtl="0">
              <a:lnSpc>
                <a:spcPct val="100000"/>
              </a:lnSpc>
              <a:spcBef>
                <a:spcPts val="225"/>
              </a:spcBef>
              <a:spcAft>
                <a:spcPts val="0"/>
              </a:spcAft>
              <a:buNone/>
            </a:pPr>
            <a:r>
              <a:rPr lang="en" sz="1800">
                <a:solidFill>
                  <a:srgbClr val="000000"/>
                </a:solidFill>
                <a:latin typeface="Arial"/>
                <a:ea typeface="Arial"/>
                <a:cs typeface="Arial"/>
                <a:sym typeface="Arial"/>
              </a:rPr>
              <a:t>Poultry are sensitive to air quality</a:t>
            </a:r>
            <a:endParaRPr sz="1800">
              <a:solidFill>
                <a:srgbClr val="000000"/>
              </a:solidFill>
              <a:latin typeface="Arial"/>
              <a:ea typeface="Arial"/>
              <a:cs typeface="Arial"/>
              <a:sym typeface="Arial"/>
            </a:endParaRPr>
          </a:p>
          <a:p>
            <a:pPr marL="0" lvl="0" indent="0" algn="ctr" rtl="0">
              <a:lnSpc>
                <a:spcPct val="100000"/>
              </a:lnSpc>
              <a:spcBef>
                <a:spcPts val="0"/>
              </a:spcBef>
              <a:spcAft>
                <a:spcPts val="0"/>
              </a:spcAft>
              <a:buNone/>
            </a:pPr>
            <a:r>
              <a:rPr lang="en" sz="1800">
                <a:solidFill>
                  <a:srgbClr val="000000"/>
                </a:solidFill>
                <a:latin typeface="Arial"/>
                <a:ea typeface="Arial"/>
                <a:cs typeface="Arial"/>
                <a:sym typeface="Arial"/>
              </a:rPr>
              <a:t>Poultry are prone to respiratory illnesses</a:t>
            </a:r>
            <a:endParaRPr sz="1800">
              <a:solidFill>
                <a:srgbClr val="000000"/>
              </a:solidFill>
              <a:latin typeface="Arial"/>
              <a:ea typeface="Arial"/>
              <a:cs typeface="Arial"/>
              <a:sym typeface="Arial"/>
            </a:endParaRPr>
          </a:p>
          <a:p>
            <a:pPr marL="0" lvl="0" indent="0" algn="ctr" rtl="0">
              <a:lnSpc>
                <a:spcPct val="100000"/>
              </a:lnSpc>
              <a:spcBef>
                <a:spcPts val="0"/>
              </a:spcBef>
              <a:spcAft>
                <a:spcPts val="0"/>
              </a:spcAft>
              <a:buNone/>
            </a:pPr>
            <a:r>
              <a:rPr lang="en" sz="1800">
                <a:solidFill>
                  <a:srgbClr val="000000"/>
                </a:solidFill>
                <a:latin typeface="Arial"/>
                <a:ea typeface="Arial"/>
                <a:cs typeface="Arial"/>
                <a:sym typeface="Arial"/>
              </a:rPr>
              <a:t>Poultry confined to a pen during a wildfire have a low-to-zero survival rate</a:t>
            </a:r>
            <a:endParaRPr sz="1800">
              <a:solidFill>
                <a:srgbClr val="000000"/>
              </a:solidFill>
              <a:latin typeface="Arial"/>
              <a:ea typeface="Arial"/>
              <a:cs typeface="Arial"/>
              <a:sym typeface="Arial"/>
            </a:endParaRPr>
          </a:p>
          <a:p>
            <a:pPr marL="0" lvl="0" indent="0" algn="ctr" rtl="0">
              <a:lnSpc>
                <a:spcPct val="100000"/>
              </a:lnSpc>
              <a:spcBef>
                <a:spcPts val="0"/>
              </a:spcBef>
              <a:spcAft>
                <a:spcPts val="0"/>
              </a:spcAft>
              <a:buNone/>
            </a:pPr>
            <a:r>
              <a:rPr lang="en" sz="1800">
                <a:solidFill>
                  <a:srgbClr val="000000"/>
                </a:solidFill>
                <a:latin typeface="Arial"/>
                <a:ea typeface="Arial"/>
                <a:cs typeface="Arial"/>
                <a:sym typeface="Arial"/>
              </a:rPr>
              <a:t>A loose chicken can be eaten by a predator</a:t>
            </a:r>
            <a:endParaRPr sz="1800">
              <a:solidFill>
                <a:srgbClr val="000000"/>
              </a:solidFill>
              <a:latin typeface="Arial"/>
              <a:ea typeface="Arial"/>
              <a:cs typeface="Arial"/>
              <a:sym typeface="Arial"/>
            </a:endParaRPr>
          </a:p>
          <a:p>
            <a:pPr marL="0" lvl="0" indent="0" algn="ctr" rtl="0">
              <a:lnSpc>
                <a:spcPct val="100000"/>
              </a:lnSpc>
              <a:spcBef>
                <a:spcPts val="0"/>
              </a:spcBef>
              <a:spcAft>
                <a:spcPts val="0"/>
              </a:spcAft>
              <a:buNone/>
            </a:pPr>
            <a:r>
              <a:rPr lang="en" sz="1800">
                <a:solidFill>
                  <a:srgbClr val="000000"/>
                </a:solidFill>
                <a:latin typeface="Arial"/>
                <a:ea typeface="Arial"/>
                <a:cs typeface="Arial"/>
                <a:sym typeface="Arial"/>
              </a:rPr>
              <a:t>Because of the threat of Newcastle Disease, </a:t>
            </a:r>
            <a:br>
              <a:rPr lang="en" sz="1800">
                <a:solidFill>
                  <a:srgbClr val="000000"/>
                </a:solidFill>
                <a:latin typeface="Arial"/>
                <a:ea typeface="Arial"/>
                <a:cs typeface="Arial"/>
                <a:sym typeface="Arial"/>
              </a:rPr>
            </a:br>
            <a:r>
              <a:rPr lang="en" sz="1800">
                <a:solidFill>
                  <a:srgbClr val="000000"/>
                </a:solidFill>
                <a:latin typeface="Arial"/>
                <a:ea typeface="Arial"/>
                <a:cs typeface="Arial"/>
                <a:sym typeface="Arial"/>
              </a:rPr>
              <a:t>NapaCART is unable to accept poultry into our shelters.</a:t>
            </a:r>
            <a:endParaRPr sz="1800">
              <a:solidFill>
                <a:srgbClr val="000000"/>
              </a:solidFill>
              <a:latin typeface="Arial"/>
              <a:ea typeface="Arial"/>
              <a:cs typeface="Arial"/>
              <a:sym typeface="Arial"/>
            </a:endParaRPr>
          </a:p>
          <a:p>
            <a:pPr marL="0" lvl="0" indent="0" algn="l" rtl="0">
              <a:lnSpc>
                <a:spcPct val="100000"/>
              </a:lnSpc>
              <a:spcBef>
                <a:spcPts val="225"/>
              </a:spcBef>
              <a:spcAft>
                <a:spcPts val="0"/>
              </a:spcAft>
              <a:buSzPts val="1800"/>
              <a:buNone/>
            </a:pPr>
            <a:endParaRPr sz="1800">
              <a:latin typeface="Arial"/>
              <a:ea typeface="Arial"/>
              <a:cs typeface="Arial"/>
              <a:sym typeface="Arial"/>
            </a:endParaRPr>
          </a:p>
        </p:txBody>
      </p:sp>
      <p:pic>
        <p:nvPicPr>
          <p:cNvPr id="138" name="Google Shape;138;p18"/>
          <p:cNvPicPr preferRelativeResize="0"/>
          <p:nvPr/>
        </p:nvPicPr>
        <p:blipFill rotWithShape="1">
          <a:blip r:embed="rId3">
            <a:alphaModFix/>
          </a:blip>
          <a:srcRect l="19244" r="34433"/>
          <a:stretch/>
        </p:blipFill>
        <p:spPr>
          <a:xfrm>
            <a:off x="252166" y="728662"/>
            <a:ext cx="2871193" cy="399009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19"/>
          <p:cNvSpPr txBox="1">
            <a:spLocks noGrp="1"/>
          </p:cNvSpPr>
          <p:nvPr>
            <p:ph type="title"/>
          </p:nvPr>
        </p:nvSpPr>
        <p:spPr>
          <a:xfrm>
            <a:off x="52475" y="242075"/>
            <a:ext cx="6805500" cy="600000"/>
          </a:xfrm>
          <a:prstGeom prst="rect">
            <a:avLst/>
          </a:prstGeom>
          <a:noFill/>
          <a:ln>
            <a:noFill/>
          </a:ln>
        </p:spPr>
        <p:txBody>
          <a:bodyPr spcFirstLastPara="1" wrap="square" lIns="68550" tIns="34275" rIns="68550" bIns="34275" anchor="ctr" anchorCtr="0">
            <a:noAutofit/>
          </a:bodyPr>
          <a:lstStyle/>
          <a:p>
            <a:pPr marL="0" lvl="0" indent="0" algn="ctr" rtl="0">
              <a:lnSpc>
                <a:spcPct val="100000"/>
              </a:lnSpc>
              <a:spcBef>
                <a:spcPts val="0"/>
              </a:spcBef>
              <a:spcAft>
                <a:spcPts val="0"/>
              </a:spcAft>
              <a:buSzPts val="1400"/>
              <a:buNone/>
            </a:pPr>
            <a:r>
              <a:rPr lang="en" b="1">
                <a:solidFill>
                  <a:srgbClr val="38761D"/>
                </a:solidFill>
              </a:rPr>
              <a:t>What CAN you do for Poultry?</a:t>
            </a:r>
            <a:endParaRPr b="1">
              <a:solidFill>
                <a:srgbClr val="38761D"/>
              </a:solidFill>
            </a:endParaRPr>
          </a:p>
        </p:txBody>
      </p:sp>
      <p:sp>
        <p:nvSpPr>
          <p:cNvPr id="145" name="Google Shape;145;p19"/>
          <p:cNvSpPr txBox="1">
            <a:spLocks noGrp="1"/>
          </p:cNvSpPr>
          <p:nvPr>
            <p:ph type="body" idx="1"/>
          </p:nvPr>
        </p:nvSpPr>
        <p:spPr>
          <a:xfrm>
            <a:off x="292212" y="2435734"/>
            <a:ext cx="6357600" cy="2537400"/>
          </a:xfrm>
          <a:prstGeom prst="rect">
            <a:avLst/>
          </a:prstGeom>
          <a:noFill/>
          <a:ln>
            <a:noFill/>
          </a:ln>
        </p:spPr>
        <p:txBody>
          <a:bodyPr spcFirstLastPara="1" wrap="square" lIns="68550" tIns="34275" rIns="68550" bIns="34275" anchor="t" anchorCtr="0">
            <a:noAutofit/>
          </a:bodyPr>
          <a:lstStyle/>
          <a:p>
            <a:pPr marL="342900" lvl="0" indent="-257175" algn="l" rtl="0">
              <a:lnSpc>
                <a:spcPct val="100000"/>
              </a:lnSpc>
              <a:spcBef>
                <a:spcPts val="225"/>
              </a:spcBef>
              <a:spcAft>
                <a:spcPts val="0"/>
              </a:spcAft>
              <a:buClr>
                <a:srgbClr val="000000"/>
              </a:buClr>
              <a:buSzPts val="1800"/>
              <a:buFont typeface="Arial"/>
              <a:buChar char="•"/>
            </a:pPr>
            <a:r>
              <a:rPr lang="en" sz="1800">
                <a:solidFill>
                  <a:srgbClr val="000000"/>
                </a:solidFill>
                <a:latin typeface="Arial"/>
                <a:ea typeface="Arial"/>
                <a:cs typeface="Arial"/>
                <a:sym typeface="Arial"/>
              </a:rPr>
              <a:t>Poultry is best sheltered in place if at all realistic. </a:t>
            </a:r>
            <a:endParaRPr sz="1800">
              <a:latin typeface="Arial"/>
              <a:ea typeface="Arial"/>
              <a:cs typeface="Arial"/>
              <a:sym typeface="Arial"/>
            </a:endParaRPr>
          </a:p>
          <a:p>
            <a:pPr marL="342900" lvl="0" indent="-257175" algn="l" rtl="0">
              <a:lnSpc>
                <a:spcPct val="100000"/>
              </a:lnSpc>
              <a:spcBef>
                <a:spcPts val="225"/>
              </a:spcBef>
              <a:spcAft>
                <a:spcPts val="0"/>
              </a:spcAft>
              <a:buClr>
                <a:srgbClr val="000000"/>
              </a:buClr>
              <a:buSzPts val="1800"/>
              <a:buFont typeface="Arial"/>
              <a:buChar char="•"/>
            </a:pPr>
            <a:r>
              <a:rPr lang="en" sz="1800">
                <a:solidFill>
                  <a:srgbClr val="000000"/>
                </a:solidFill>
                <a:latin typeface="Arial"/>
                <a:ea typeface="Arial"/>
                <a:cs typeface="Arial"/>
                <a:sym typeface="Arial"/>
              </a:rPr>
              <a:t>If evacuation seems to be the only option for the birds’ survival, the owner may arrange a place </a:t>
            </a:r>
            <a:r>
              <a:rPr lang="en" sz="1800">
                <a:solidFill>
                  <a:schemeClr val="dk1"/>
                </a:solidFill>
                <a:latin typeface="Arial"/>
                <a:ea typeface="Arial"/>
                <a:cs typeface="Arial"/>
                <a:sym typeface="Arial"/>
              </a:rPr>
              <a:t>(such as with friends or family) </a:t>
            </a:r>
            <a:r>
              <a:rPr lang="en" sz="1800">
                <a:solidFill>
                  <a:srgbClr val="000000"/>
                </a:solidFill>
                <a:latin typeface="Arial"/>
                <a:ea typeface="Arial"/>
                <a:cs typeface="Arial"/>
                <a:sym typeface="Arial"/>
              </a:rPr>
              <a:t>for you to take them.</a:t>
            </a:r>
            <a:endParaRPr sz="1800">
              <a:solidFill>
                <a:srgbClr val="000000"/>
              </a:solidFill>
              <a:latin typeface="Arial"/>
              <a:ea typeface="Arial"/>
              <a:cs typeface="Arial"/>
              <a:sym typeface="Arial"/>
            </a:endParaRPr>
          </a:p>
          <a:p>
            <a:pPr marL="342900" lvl="0" indent="-257175" algn="l" rtl="0">
              <a:lnSpc>
                <a:spcPct val="100000"/>
              </a:lnSpc>
              <a:spcBef>
                <a:spcPts val="0"/>
              </a:spcBef>
              <a:spcAft>
                <a:spcPts val="0"/>
              </a:spcAft>
              <a:buClr>
                <a:srgbClr val="000000"/>
              </a:buClr>
              <a:buSzPts val="1800"/>
              <a:buFont typeface="Arial"/>
              <a:buChar char="•"/>
            </a:pPr>
            <a:r>
              <a:rPr lang="en" sz="1800">
                <a:solidFill>
                  <a:srgbClr val="000000"/>
                </a:solidFill>
                <a:latin typeface="Arial"/>
                <a:ea typeface="Arial"/>
                <a:cs typeface="Arial"/>
                <a:sym typeface="Arial"/>
              </a:rPr>
              <a:t>Protect birds from drafts during transport.</a:t>
            </a:r>
            <a:endParaRPr sz="1800">
              <a:latin typeface="Arial"/>
              <a:ea typeface="Arial"/>
              <a:cs typeface="Arial"/>
              <a:sym typeface="Arial"/>
            </a:endParaRPr>
          </a:p>
          <a:p>
            <a:pPr marL="342900" lvl="0" indent="-257175" algn="l" rtl="0">
              <a:lnSpc>
                <a:spcPct val="100000"/>
              </a:lnSpc>
              <a:spcBef>
                <a:spcPts val="0"/>
              </a:spcBef>
              <a:spcAft>
                <a:spcPts val="0"/>
              </a:spcAft>
              <a:buClr>
                <a:srgbClr val="000000"/>
              </a:buClr>
              <a:buSzPts val="1800"/>
              <a:buFont typeface="Arial"/>
              <a:buChar char="•"/>
            </a:pPr>
            <a:r>
              <a:rPr lang="en" sz="1800">
                <a:solidFill>
                  <a:srgbClr val="000000"/>
                </a:solidFill>
                <a:latin typeface="Arial"/>
                <a:ea typeface="Arial"/>
                <a:cs typeface="Arial"/>
                <a:sym typeface="Arial"/>
              </a:rPr>
              <a:t>If evacuation is not possible and the threat of wildfire is very high, release the poultry from their pen and hope for the best. Provide water and food.</a:t>
            </a:r>
            <a:endParaRPr sz="1800">
              <a:latin typeface="Arial"/>
              <a:ea typeface="Arial"/>
              <a:cs typeface="Arial"/>
              <a:sym typeface="Arial"/>
            </a:endParaRPr>
          </a:p>
          <a:p>
            <a:pPr marL="342900" lvl="0" indent="-257175" algn="l" rtl="0">
              <a:lnSpc>
                <a:spcPct val="100000"/>
              </a:lnSpc>
              <a:spcBef>
                <a:spcPts val="0"/>
              </a:spcBef>
              <a:spcAft>
                <a:spcPts val="0"/>
              </a:spcAft>
              <a:buClr>
                <a:srgbClr val="000000"/>
              </a:buClr>
              <a:buSzPts val="1800"/>
              <a:buFont typeface="Arial"/>
              <a:buChar char="•"/>
            </a:pPr>
            <a:r>
              <a:rPr lang="en" sz="1800">
                <a:solidFill>
                  <a:srgbClr val="000000"/>
                </a:solidFill>
                <a:latin typeface="Arial"/>
                <a:ea typeface="Arial"/>
                <a:cs typeface="Arial"/>
                <a:sym typeface="Arial"/>
              </a:rPr>
              <a:t>After the fire, come back and care for survivors</a:t>
            </a:r>
            <a:endParaRPr sz="1800">
              <a:latin typeface="Arial"/>
              <a:ea typeface="Arial"/>
              <a:cs typeface="Arial"/>
              <a:sym typeface="Arial"/>
            </a:endParaRPr>
          </a:p>
        </p:txBody>
      </p:sp>
      <p:pic>
        <p:nvPicPr>
          <p:cNvPr id="146" name="Google Shape;146;p19"/>
          <p:cNvPicPr preferRelativeResize="0"/>
          <p:nvPr/>
        </p:nvPicPr>
        <p:blipFill rotWithShape="1">
          <a:blip r:embed="rId3">
            <a:alphaModFix/>
          </a:blip>
          <a:srcRect/>
          <a:stretch/>
        </p:blipFill>
        <p:spPr>
          <a:xfrm>
            <a:off x="4456525" y="786975"/>
            <a:ext cx="2278075" cy="1708575"/>
          </a:xfrm>
          <a:prstGeom prst="rect">
            <a:avLst/>
          </a:prstGeom>
          <a:noFill/>
          <a:ln>
            <a:noFill/>
          </a:ln>
        </p:spPr>
      </p:pic>
      <p:pic>
        <p:nvPicPr>
          <p:cNvPr id="147" name="Google Shape;147;p19"/>
          <p:cNvPicPr preferRelativeResize="0"/>
          <p:nvPr/>
        </p:nvPicPr>
        <p:blipFill rotWithShape="1">
          <a:blip r:embed="rId4">
            <a:alphaModFix/>
          </a:blip>
          <a:srcRect l="18133" t="11734" r="37900" b="23926"/>
          <a:stretch/>
        </p:blipFill>
        <p:spPr>
          <a:xfrm>
            <a:off x="556351" y="810401"/>
            <a:ext cx="2075076" cy="1708000"/>
          </a:xfrm>
          <a:prstGeom prst="rect">
            <a:avLst/>
          </a:prstGeom>
          <a:noFill/>
          <a:ln>
            <a:noFill/>
          </a:ln>
        </p:spPr>
      </p:pic>
      <p:sp>
        <p:nvSpPr>
          <p:cNvPr id="148" name="Google Shape;148;p19"/>
          <p:cNvSpPr txBox="1"/>
          <p:nvPr/>
        </p:nvSpPr>
        <p:spPr>
          <a:xfrm>
            <a:off x="2608200" y="776550"/>
            <a:ext cx="1815600" cy="1689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0" i="0" u="none" strike="noStrike" cap="none">
                <a:solidFill>
                  <a:srgbClr val="000000"/>
                </a:solidFill>
                <a:latin typeface="Arial"/>
                <a:ea typeface="Arial"/>
                <a:cs typeface="Arial"/>
                <a:sym typeface="Arial"/>
              </a:rPr>
              <a:t>Left: Surviving loose chickens in flock with about a 50% survival rate </a:t>
            </a:r>
            <a:r>
              <a:rPr lang="en" sz="1100"/>
              <a:t>after 2015</a:t>
            </a:r>
            <a:r>
              <a:rPr lang="en" sz="1100" b="0" i="0" u="none" strike="noStrike" cap="none">
                <a:solidFill>
                  <a:srgbClr val="000000"/>
                </a:solidFill>
                <a:latin typeface="Arial"/>
                <a:ea typeface="Arial"/>
                <a:cs typeface="Arial"/>
                <a:sym typeface="Arial"/>
              </a:rPr>
              <a:t> Valley Fire.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100"/>
              <a:buFont typeface="Arial"/>
              <a:buNone/>
            </a:pPr>
            <a:r>
              <a:rPr lang="en" sz="1100" b="0" i="0" u="none" strike="noStrike" cap="none">
                <a:solidFill>
                  <a:srgbClr val="000000"/>
                </a:solidFill>
                <a:latin typeface="Arial"/>
                <a:ea typeface="Arial"/>
                <a:cs typeface="Arial"/>
                <a:sym typeface="Arial"/>
              </a:rPr>
              <a:t>Right: Chickens being sheltered in urban backyard during Wine Country Complex Fires.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20"/>
          <p:cNvSpPr txBox="1">
            <a:spLocks noGrp="1"/>
          </p:cNvSpPr>
          <p:nvPr>
            <p:ph type="title" idx="4294967295"/>
          </p:nvPr>
        </p:nvSpPr>
        <p:spPr>
          <a:xfrm>
            <a:off x="342900" y="217517"/>
            <a:ext cx="6172200" cy="600075"/>
          </a:xfrm>
          <a:prstGeom prst="rect">
            <a:avLst/>
          </a:prstGeom>
          <a:noFill/>
          <a:ln>
            <a:noFill/>
          </a:ln>
        </p:spPr>
        <p:txBody>
          <a:bodyPr spcFirstLastPara="1" wrap="square" lIns="68550" tIns="34275" rIns="68550" bIns="34275" anchor="ctr" anchorCtr="0">
            <a:noAutofit/>
          </a:bodyPr>
          <a:lstStyle/>
          <a:p>
            <a:pPr marL="0" lvl="0" indent="0" algn="ctr" rtl="0">
              <a:lnSpc>
                <a:spcPct val="100000"/>
              </a:lnSpc>
              <a:spcBef>
                <a:spcPts val="0"/>
              </a:spcBef>
              <a:spcAft>
                <a:spcPts val="0"/>
              </a:spcAft>
              <a:buClr>
                <a:schemeClr val="dk2"/>
              </a:buClr>
              <a:buSzPts val="4000"/>
              <a:buNone/>
            </a:pPr>
            <a:r>
              <a:rPr lang="en" sz="2700" b="1">
                <a:solidFill>
                  <a:srgbClr val="38761D"/>
                </a:solidFill>
              </a:rPr>
              <a:t>Shelter-In-Place Procedures</a:t>
            </a:r>
            <a:endParaRPr sz="2700" b="1">
              <a:solidFill>
                <a:srgbClr val="38761D"/>
              </a:solidFill>
            </a:endParaRPr>
          </a:p>
        </p:txBody>
      </p:sp>
      <p:sp>
        <p:nvSpPr>
          <p:cNvPr id="154" name="Google Shape;154;p20"/>
          <p:cNvSpPr txBox="1">
            <a:spLocks noGrp="1"/>
          </p:cNvSpPr>
          <p:nvPr>
            <p:ph type="body" idx="1"/>
          </p:nvPr>
        </p:nvSpPr>
        <p:spPr>
          <a:xfrm>
            <a:off x="342900" y="702787"/>
            <a:ext cx="6172200" cy="2432475"/>
          </a:xfrm>
          <a:prstGeom prst="rect">
            <a:avLst/>
          </a:prstGeom>
          <a:noFill/>
          <a:ln>
            <a:noFill/>
          </a:ln>
        </p:spPr>
        <p:txBody>
          <a:bodyPr spcFirstLastPara="1" wrap="square" lIns="68550" tIns="34275" rIns="68550" bIns="34275" anchor="t" anchorCtr="0">
            <a:noAutofit/>
          </a:bodyPr>
          <a:lstStyle/>
          <a:p>
            <a:pPr marL="273844" lvl="0" indent="-163115" algn="l" rtl="0">
              <a:lnSpc>
                <a:spcPct val="100000"/>
              </a:lnSpc>
              <a:spcBef>
                <a:spcPts val="0"/>
              </a:spcBef>
              <a:spcAft>
                <a:spcPts val="0"/>
              </a:spcAft>
              <a:buClr>
                <a:srgbClr val="000000"/>
              </a:buClr>
              <a:buSzPts val="1800"/>
              <a:buFont typeface="Arial"/>
              <a:buChar char="•"/>
            </a:pPr>
            <a:r>
              <a:rPr lang="en" sz="1800" i="0" u="none">
                <a:solidFill>
                  <a:srgbClr val="000000"/>
                </a:solidFill>
                <a:latin typeface="Arial"/>
                <a:ea typeface="Arial"/>
                <a:cs typeface="Arial"/>
                <a:sym typeface="Arial"/>
              </a:rPr>
              <a:t>Evaluate health and condition of animals</a:t>
            </a:r>
            <a:endParaRPr sz="1800">
              <a:solidFill>
                <a:srgbClr val="000000"/>
              </a:solidFill>
              <a:latin typeface="Arial"/>
              <a:ea typeface="Arial"/>
              <a:cs typeface="Arial"/>
              <a:sym typeface="Arial"/>
            </a:endParaRPr>
          </a:p>
          <a:p>
            <a:pPr marL="273844" lvl="0" indent="-163115" algn="l" rtl="0">
              <a:lnSpc>
                <a:spcPct val="100000"/>
              </a:lnSpc>
              <a:spcBef>
                <a:spcPts val="225"/>
              </a:spcBef>
              <a:spcAft>
                <a:spcPts val="0"/>
              </a:spcAft>
              <a:buClr>
                <a:srgbClr val="000000"/>
              </a:buClr>
              <a:buSzPts val="1800"/>
              <a:buFont typeface="Arial"/>
              <a:buChar char="•"/>
            </a:pPr>
            <a:r>
              <a:rPr lang="en" sz="1800" i="0" u="none">
                <a:solidFill>
                  <a:srgbClr val="000000"/>
                </a:solidFill>
                <a:latin typeface="Arial"/>
                <a:ea typeface="Arial"/>
                <a:cs typeface="Arial"/>
                <a:sym typeface="Arial"/>
              </a:rPr>
              <a:t>Leave 2 days</a:t>
            </a:r>
            <a:r>
              <a:rPr lang="en" sz="1800">
                <a:solidFill>
                  <a:srgbClr val="000000"/>
                </a:solidFill>
                <a:latin typeface="Arial"/>
                <a:ea typeface="Arial"/>
                <a:cs typeface="Arial"/>
                <a:sym typeface="Arial"/>
              </a:rPr>
              <a:t>’ worth of </a:t>
            </a:r>
            <a:r>
              <a:rPr lang="en" sz="1800" i="0" u="none">
                <a:solidFill>
                  <a:srgbClr val="000000"/>
                </a:solidFill>
                <a:latin typeface="Arial"/>
                <a:ea typeface="Arial"/>
                <a:cs typeface="Arial"/>
                <a:sym typeface="Arial"/>
              </a:rPr>
              <a:t>food &amp; water for outside animals - grass hay for horses</a:t>
            </a:r>
            <a:r>
              <a:rPr lang="en" sz="1800">
                <a:solidFill>
                  <a:srgbClr val="000000"/>
                </a:solidFill>
                <a:latin typeface="Arial"/>
                <a:ea typeface="Arial"/>
                <a:cs typeface="Arial"/>
                <a:sym typeface="Arial"/>
              </a:rPr>
              <a:t>, ruminants and camelids</a:t>
            </a:r>
            <a:r>
              <a:rPr lang="en" sz="1800" i="0" u="none">
                <a:solidFill>
                  <a:srgbClr val="000000"/>
                </a:solidFill>
                <a:latin typeface="Arial"/>
                <a:ea typeface="Arial"/>
                <a:cs typeface="Arial"/>
                <a:sym typeface="Arial"/>
              </a:rPr>
              <a:t>. </a:t>
            </a:r>
            <a:endParaRPr sz="1800">
              <a:solidFill>
                <a:srgbClr val="000000"/>
              </a:solidFill>
              <a:latin typeface="Arial"/>
              <a:ea typeface="Arial"/>
              <a:cs typeface="Arial"/>
              <a:sym typeface="Arial"/>
            </a:endParaRPr>
          </a:p>
          <a:p>
            <a:pPr marL="273844" lvl="0" indent="-163115" algn="l" rtl="0">
              <a:lnSpc>
                <a:spcPct val="100000"/>
              </a:lnSpc>
              <a:spcBef>
                <a:spcPts val="225"/>
              </a:spcBef>
              <a:spcAft>
                <a:spcPts val="0"/>
              </a:spcAft>
              <a:buClr>
                <a:srgbClr val="000000"/>
              </a:buClr>
              <a:buSzPts val="1800"/>
              <a:buFont typeface="Arial"/>
              <a:buChar char="•"/>
            </a:pPr>
            <a:r>
              <a:rPr lang="en" sz="1800">
                <a:solidFill>
                  <a:srgbClr val="000000"/>
                </a:solidFill>
                <a:latin typeface="Arial"/>
                <a:ea typeface="Arial"/>
                <a:cs typeface="Arial"/>
                <a:sym typeface="Arial"/>
              </a:rPr>
              <a:t>Use animal’s own food if available.</a:t>
            </a:r>
            <a:endParaRPr sz="1800">
              <a:solidFill>
                <a:srgbClr val="000000"/>
              </a:solidFill>
              <a:latin typeface="Arial"/>
              <a:ea typeface="Arial"/>
              <a:cs typeface="Arial"/>
              <a:sym typeface="Arial"/>
            </a:endParaRPr>
          </a:p>
          <a:p>
            <a:pPr marL="273844" lvl="0" indent="-163115" algn="l" rtl="0">
              <a:lnSpc>
                <a:spcPct val="100000"/>
              </a:lnSpc>
              <a:spcBef>
                <a:spcPts val="225"/>
              </a:spcBef>
              <a:spcAft>
                <a:spcPts val="0"/>
              </a:spcAft>
              <a:buClr>
                <a:srgbClr val="000000"/>
              </a:buClr>
              <a:buSzPts val="1800"/>
              <a:buFont typeface="Arial"/>
              <a:buChar char="•"/>
            </a:pPr>
            <a:r>
              <a:rPr lang="en" sz="1800">
                <a:solidFill>
                  <a:srgbClr val="000000"/>
                </a:solidFill>
                <a:latin typeface="Arial"/>
                <a:ea typeface="Arial"/>
                <a:cs typeface="Arial"/>
                <a:sym typeface="Arial"/>
              </a:rPr>
              <a:t>If the RFAS (Request For Animal Services) says an animal should be there but you can’t find it, leave food and water for it anyway. Notify Dispatch of this situation.</a:t>
            </a:r>
            <a:endParaRPr sz="1800">
              <a:solidFill>
                <a:srgbClr val="000000"/>
              </a:solidFill>
              <a:latin typeface="Arial"/>
              <a:ea typeface="Arial"/>
              <a:cs typeface="Arial"/>
              <a:sym typeface="Arial"/>
            </a:endParaRPr>
          </a:p>
          <a:p>
            <a:pPr marL="273844" lvl="0" indent="-163115" algn="l" rtl="0">
              <a:lnSpc>
                <a:spcPct val="100000"/>
              </a:lnSpc>
              <a:spcBef>
                <a:spcPts val="225"/>
              </a:spcBef>
              <a:spcAft>
                <a:spcPts val="0"/>
              </a:spcAft>
              <a:buClr>
                <a:srgbClr val="000000"/>
              </a:buClr>
              <a:buSzPts val="1800"/>
              <a:buFont typeface="Arial"/>
              <a:buChar char="•"/>
            </a:pPr>
            <a:r>
              <a:rPr lang="en" sz="1800">
                <a:solidFill>
                  <a:srgbClr val="000000"/>
                </a:solidFill>
                <a:latin typeface="Arial"/>
                <a:ea typeface="Arial"/>
                <a:cs typeface="Arial"/>
                <a:sym typeface="Arial"/>
              </a:rPr>
              <a:t>Inform Dispatch of continuing care needs.</a:t>
            </a:r>
            <a:endParaRPr sz="1800">
              <a:solidFill>
                <a:srgbClr val="000000"/>
              </a:solidFill>
              <a:latin typeface="Arial"/>
              <a:ea typeface="Arial"/>
              <a:cs typeface="Arial"/>
              <a:sym typeface="Arial"/>
            </a:endParaRPr>
          </a:p>
          <a:p>
            <a:pPr marL="273844" lvl="0" indent="-77388" algn="l" rtl="0">
              <a:lnSpc>
                <a:spcPct val="100000"/>
              </a:lnSpc>
              <a:spcBef>
                <a:spcPts val="225"/>
              </a:spcBef>
              <a:spcAft>
                <a:spcPts val="0"/>
              </a:spcAft>
              <a:buClr>
                <a:srgbClr val="8E887C"/>
              </a:buClr>
              <a:buSzPts val="2400"/>
              <a:buNone/>
            </a:pPr>
            <a:endParaRPr sz="1800" i="0" u="none">
              <a:solidFill>
                <a:srgbClr val="000000"/>
              </a:solidFill>
              <a:latin typeface="Arial"/>
              <a:ea typeface="Arial"/>
              <a:cs typeface="Arial"/>
              <a:sym typeface="Arial"/>
            </a:endParaRPr>
          </a:p>
        </p:txBody>
      </p:sp>
      <p:pic>
        <p:nvPicPr>
          <p:cNvPr id="155" name="Google Shape;155;p20" descr="A brown cow standing on top of a dirt field&#10;&#10;Description automatically generated"/>
          <p:cNvPicPr preferRelativeResize="0"/>
          <p:nvPr/>
        </p:nvPicPr>
        <p:blipFill rotWithShape="1">
          <a:blip r:embed="rId3">
            <a:alphaModFix/>
          </a:blip>
          <a:srcRect b="3231"/>
          <a:stretch/>
        </p:blipFill>
        <p:spPr>
          <a:xfrm>
            <a:off x="3664701" y="3042875"/>
            <a:ext cx="2744702" cy="1979924"/>
          </a:xfrm>
          <a:prstGeom prst="rect">
            <a:avLst/>
          </a:prstGeom>
          <a:noFill/>
          <a:ln>
            <a:noFill/>
          </a:ln>
        </p:spPr>
      </p:pic>
      <p:pic>
        <p:nvPicPr>
          <p:cNvPr id="156" name="Google Shape;156;p20"/>
          <p:cNvPicPr preferRelativeResize="0"/>
          <p:nvPr/>
        </p:nvPicPr>
        <p:blipFill rotWithShape="1">
          <a:blip r:embed="rId4">
            <a:alphaModFix/>
          </a:blip>
          <a:srcRect/>
          <a:stretch/>
        </p:blipFill>
        <p:spPr>
          <a:xfrm>
            <a:off x="692040" y="3042874"/>
            <a:ext cx="2552183" cy="1914137"/>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pic>
        <p:nvPicPr>
          <p:cNvPr id="161" name="Google Shape;161;p21"/>
          <p:cNvPicPr preferRelativeResize="0"/>
          <p:nvPr/>
        </p:nvPicPr>
        <p:blipFill rotWithShape="1">
          <a:blip r:embed="rId3">
            <a:alphaModFix/>
          </a:blip>
          <a:srcRect t="13567" b="12933"/>
          <a:stretch/>
        </p:blipFill>
        <p:spPr>
          <a:xfrm>
            <a:off x="1535481" y="797671"/>
            <a:ext cx="3489007" cy="1559924"/>
          </a:xfrm>
          <a:prstGeom prst="rect">
            <a:avLst/>
          </a:prstGeom>
          <a:noFill/>
          <a:ln>
            <a:noFill/>
          </a:ln>
        </p:spPr>
      </p:pic>
      <p:sp>
        <p:nvSpPr>
          <p:cNvPr id="162" name="Google Shape;162;p21"/>
          <p:cNvSpPr txBox="1">
            <a:spLocks noGrp="1"/>
          </p:cNvSpPr>
          <p:nvPr>
            <p:ph type="title"/>
          </p:nvPr>
        </p:nvSpPr>
        <p:spPr>
          <a:xfrm>
            <a:off x="330263" y="340652"/>
            <a:ext cx="6470700" cy="600000"/>
          </a:xfrm>
          <a:prstGeom prst="rect">
            <a:avLst/>
          </a:prstGeom>
          <a:noFill/>
          <a:ln>
            <a:noFill/>
          </a:ln>
        </p:spPr>
        <p:txBody>
          <a:bodyPr spcFirstLastPara="1" wrap="square" lIns="68550" tIns="34275" rIns="68550" bIns="34275" anchor="ctr" anchorCtr="0">
            <a:noAutofit/>
          </a:bodyPr>
          <a:lstStyle/>
          <a:p>
            <a:pPr marL="0" lvl="0" indent="0" algn="ctr" rtl="0">
              <a:lnSpc>
                <a:spcPct val="100000"/>
              </a:lnSpc>
              <a:spcBef>
                <a:spcPts val="0"/>
              </a:spcBef>
              <a:spcAft>
                <a:spcPts val="0"/>
              </a:spcAft>
              <a:buSzPts val="1400"/>
              <a:buNone/>
            </a:pPr>
            <a:r>
              <a:rPr lang="en" b="1">
                <a:solidFill>
                  <a:srgbClr val="38761D"/>
                </a:solidFill>
              </a:rPr>
              <a:t>Shelter-In-Place Inside a Home</a:t>
            </a:r>
            <a:endParaRPr b="1">
              <a:solidFill>
                <a:srgbClr val="38761D"/>
              </a:solidFill>
            </a:endParaRPr>
          </a:p>
        </p:txBody>
      </p:sp>
      <p:sp>
        <p:nvSpPr>
          <p:cNvPr id="163" name="Google Shape;163;p21"/>
          <p:cNvSpPr txBox="1">
            <a:spLocks noGrp="1"/>
          </p:cNvSpPr>
          <p:nvPr>
            <p:ph type="body" idx="1"/>
          </p:nvPr>
        </p:nvSpPr>
        <p:spPr>
          <a:xfrm>
            <a:off x="254063" y="2370600"/>
            <a:ext cx="6172200" cy="1826700"/>
          </a:xfrm>
          <a:prstGeom prst="rect">
            <a:avLst/>
          </a:prstGeom>
          <a:noFill/>
          <a:ln>
            <a:noFill/>
          </a:ln>
        </p:spPr>
        <p:txBody>
          <a:bodyPr spcFirstLastPara="1" wrap="square" lIns="68550" tIns="34275" rIns="68550" bIns="34275" anchor="t" anchorCtr="0">
            <a:noAutofit/>
          </a:bodyPr>
          <a:lstStyle/>
          <a:p>
            <a:pPr marL="273844" lvl="0" indent="-163115" algn="l" rtl="0">
              <a:lnSpc>
                <a:spcPct val="100000"/>
              </a:lnSpc>
              <a:spcBef>
                <a:spcPts val="225"/>
              </a:spcBef>
              <a:spcAft>
                <a:spcPts val="0"/>
              </a:spcAft>
              <a:buSzPts val="1800"/>
              <a:buChar char="•"/>
            </a:pPr>
            <a:r>
              <a:rPr lang="en" sz="1800">
                <a:latin typeface="Arial"/>
                <a:ea typeface="Arial"/>
                <a:cs typeface="Arial"/>
                <a:sym typeface="Arial"/>
              </a:rPr>
              <a:t>If entering a home, follow instructions given by Dispatch</a:t>
            </a:r>
            <a:endParaRPr sz="1800">
              <a:latin typeface="Arial"/>
              <a:ea typeface="Arial"/>
              <a:cs typeface="Arial"/>
              <a:sym typeface="Arial"/>
            </a:endParaRPr>
          </a:p>
          <a:p>
            <a:pPr marL="273844" lvl="0" indent="-163115" algn="l" rtl="0">
              <a:lnSpc>
                <a:spcPct val="100000"/>
              </a:lnSpc>
              <a:spcBef>
                <a:spcPts val="225"/>
              </a:spcBef>
              <a:spcAft>
                <a:spcPts val="0"/>
              </a:spcAft>
              <a:buSzPts val="1800"/>
              <a:buChar char="•"/>
            </a:pPr>
            <a:r>
              <a:rPr lang="en" sz="1800">
                <a:latin typeface="Arial"/>
                <a:ea typeface="Arial"/>
                <a:cs typeface="Arial"/>
                <a:sym typeface="Arial"/>
              </a:rPr>
              <a:t>Take a partner with you and stay in sight of each other</a:t>
            </a:r>
            <a:endParaRPr sz="1800">
              <a:latin typeface="Arial"/>
              <a:ea typeface="Arial"/>
              <a:cs typeface="Arial"/>
              <a:sym typeface="Arial"/>
            </a:endParaRPr>
          </a:p>
          <a:p>
            <a:pPr marL="273844" lvl="0" indent="-163115" algn="l" rtl="0">
              <a:lnSpc>
                <a:spcPct val="100000"/>
              </a:lnSpc>
              <a:spcBef>
                <a:spcPts val="225"/>
              </a:spcBef>
              <a:spcAft>
                <a:spcPts val="0"/>
              </a:spcAft>
              <a:buSzPts val="1800"/>
              <a:buChar char="•"/>
            </a:pPr>
            <a:r>
              <a:rPr lang="en" sz="1800">
                <a:latin typeface="Arial"/>
                <a:ea typeface="Arial"/>
                <a:cs typeface="Arial"/>
                <a:sym typeface="Arial"/>
              </a:rPr>
              <a:t>If animals are inside the house, don’t let them out!</a:t>
            </a:r>
            <a:endParaRPr sz="1800">
              <a:latin typeface="Arial"/>
              <a:ea typeface="Arial"/>
              <a:cs typeface="Arial"/>
              <a:sym typeface="Arial"/>
            </a:endParaRPr>
          </a:p>
          <a:p>
            <a:pPr marL="273844" lvl="0" indent="-163115" algn="l" rtl="0">
              <a:lnSpc>
                <a:spcPct val="100000"/>
              </a:lnSpc>
              <a:spcBef>
                <a:spcPts val="225"/>
              </a:spcBef>
              <a:spcAft>
                <a:spcPts val="0"/>
              </a:spcAft>
              <a:buSzPts val="1800"/>
              <a:buChar char="•"/>
            </a:pPr>
            <a:r>
              <a:rPr lang="en" sz="1800">
                <a:latin typeface="Arial"/>
                <a:ea typeface="Arial"/>
                <a:cs typeface="Arial"/>
                <a:sym typeface="Arial"/>
              </a:rPr>
              <a:t>Leave toilet seat up (as water source)</a:t>
            </a:r>
            <a:endParaRPr sz="1800">
              <a:latin typeface="Arial"/>
              <a:ea typeface="Arial"/>
              <a:cs typeface="Arial"/>
              <a:sym typeface="Arial"/>
            </a:endParaRPr>
          </a:p>
          <a:p>
            <a:pPr marL="273844" lvl="0" indent="-163115" algn="l" rtl="0">
              <a:lnSpc>
                <a:spcPct val="100000"/>
              </a:lnSpc>
              <a:spcBef>
                <a:spcPts val="225"/>
              </a:spcBef>
              <a:spcAft>
                <a:spcPts val="0"/>
              </a:spcAft>
              <a:buSzPts val="1800"/>
              <a:buChar char="•"/>
            </a:pPr>
            <a:r>
              <a:rPr lang="en" sz="1800">
                <a:latin typeface="Arial"/>
                <a:ea typeface="Arial"/>
                <a:cs typeface="Arial"/>
                <a:sym typeface="Arial"/>
              </a:rPr>
              <a:t>Feed animals’ own food, if it is available. (This reduces risk for digestive issues)</a:t>
            </a:r>
            <a:endParaRPr sz="1800">
              <a:latin typeface="Arial"/>
              <a:ea typeface="Arial"/>
              <a:cs typeface="Arial"/>
              <a:sym typeface="Arial"/>
            </a:endParaRPr>
          </a:p>
          <a:p>
            <a:pPr marL="273844" lvl="0" indent="-163115" algn="l" rtl="0">
              <a:lnSpc>
                <a:spcPct val="100000"/>
              </a:lnSpc>
              <a:spcBef>
                <a:spcPts val="225"/>
              </a:spcBef>
              <a:spcAft>
                <a:spcPts val="0"/>
              </a:spcAft>
              <a:buSzPts val="1800"/>
              <a:buChar char="•"/>
            </a:pPr>
            <a:r>
              <a:rPr lang="en" sz="1800">
                <a:latin typeface="Arial"/>
                <a:ea typeface="Arial"/>
                <a:cs typeface="Arial"/>
                <a:sym typeface="Arial"/>
              </a:rPr>
              <a:t>Call Dispatch to record continuing care needs.</a:t>
            </a:r>
            <a:endParaRPr sz="1800">
              <a:latin typeface="Arial"/>
              <a:ea typeface="Arial"/>
              <a:cs typeface="Arial"/>
              <a:sym typeface="Arial"/>
            </a:endParaRPr>
          </a:p>
          <a:p>
            <a:pPr marL="273844" lvl="0" indent="-163115" algn="l" rtl="0">
              <a:lnSpc>
                <a:spcPct val="100000"/>
              </a:lnSpc>
              <a:spcBef>
                <a:spcPts val="0"/>
              </a:spcBef>
              <a:spcAft>
                <a:spcPts val="0"/>
              </a:spcAft>
              <a:buSzPts val="1800"/>
              <a:buChar char="•"/>
            </a:pPr>
            <a:r>
              <a:rPr lang="en" sz="1800">
                <a:latin typeface="Arial"/>
                <a:ea typeface="Arial"/>
                <a:cs typeface="Arial"/>
                <a:sym typeface="Arial"/>
              </a:rPr>
              <a:t>Leave SIP Door Hanger displayed in prominent location.</a:t>
            </a:r>
            <a:endParaRPr sz="1800">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22"/>
          <p:cNvSpPr txBox="1">
            <a:spLocks noGrp="1"/>
          </p:cNvSpPr>
          <p:nvPr>
            <p:ph type="title" idx="4294967295"/>
          </p:nvPr>
        </p:nvSpPr>
        <p:spPr>
          <a:xfrm>
            <a:off x="328613" y="217943"/>
            <a:ext cx="6172200" cy="600075"/>
          </a:xfrm>
          <a:prstGeom prst="rect">
            <a:avLst/>
          </a:prstGeom>
          <a:noFill/>
          <a:ln>
            <a:noFill/>
          </a:ln>
        </p:spPr>
        <p:txBody>
          <a:bodyPr spcFirstLastPara="1" wrap="square" lIns="68550" tIns="34275" rIns="68550" bIns="34275" anchor="ctr" anchorCtr="0">
            <a:noAutofit/>
          </a:bodyPr>
          <a:lstStyle/>
          <a:p>
            <a:pPr marL="0" lvl="0" indent="0" algn="ctr" rtl="0">
              <a:lnSpc>
                <a:spcPct val="100000"/>
              </a:lnSpc>
              <a:spcBef>
                <a:spcPts val="0"/>
              </a:spcBef>
              <a:spcAft>
                <a:spcPts val="0"/>
              </a:spcAft>
              <a:buClr>
                <a:schemeClr val="dk2"/>
              </a:buClr>
              <a:buSzPts val="4000"/>
              <a:buNone/>
            </a:pPr>
            <a:r>
              <a:rPr lang="en" sz="3000" b="1">
                <a:solidFill>
                  <a:srgbClr val="38761D"/>
                </a:solidFill>
              </a:rPr>
              <a:t>Forms </a:t>
            </a:r>
            <a:r>
              <a:rPr lang="en" b="1">
                <a:solidFill>
                  <a:srgbClr val="38761D"/>
                </a:solidFill>
              </a:rPr>
              <a:t>Used in Evac and SIP</a:t>
            </a:r>
            <a:endParaRPr b="1">
              <a:solidFill>
                <a:srgbClr val="38761D"/>
              </a:solidFill>
              <a:latin typeface="Arial"/>
              <a:ea typeface="Arial"/>
              <a:cs typeface="Arial"/>
              <a:sym typeface="Arial"/>
            </a:endParaRPr>
          </a:p>
        </p:txBody>
      </p:sp>
      <p:sp>
        <p:nvSpPr>
          <p:cNvPr id="169" name="Google Shape;169;p22"/>
          <p:cNvSpPr txBox="1">
            <a:spLocks noGrp="1"/>
          </p:cNvSpPr>
          <p:nvPr>
            <p:ph type="body" idx="1"/>
          </p:nvPr>
        </p:nvSpPr>
        <p:spPr>
          <a:xfrm>
            <a:off x="328625" y="818025"/>
            <a:ext cx="6172200" cy="3939900"/>
          </a:xfrm>
          <a:prstGeom prst="rect">
            <a:avLst/>
          </a:prstGeom>
          <a:noFill/>
          <a:ln>
            <a:noFill/>
          </a:ln>
        </p:spPr>
        <p:txBody>
          <a:bodyPr spcFirstLastPara="1" wrap="square" lIns="68550" tIns="34275" rIns="68550" bIns="34275" anchor="t" anchorCtr="0">
            <a:noAutofit/>
          </a:bodyPr>
          <a:lstStyle/>
          <a:p>
            <a:pPr marL="273843" lvl="0" indent="-144065" algn="l" rtl="0">
              <a:lnSpc>
                <a:spcPct val="100000"/>
              </a:lnSpc>
              <a:spcBef>
                <a:spcPts val="0"/>
              </a:spcBef>
              <a:spcAft>
                <a:spcPts val="0"/>
              </a:spcAft>
              <a:buClr>
                <a:srgbClr val="8E887C"/>
              </a:buClr>
              <a:buSzPts val="1800"/>
              <a:buChar char="•"/>
            </a:pPr>
            <a:r>
              <a:rPr lang="en" sz="1800" i="0" u="none">
                <a:solidFill>
                  <a:schemeClr val="dk1"/>
                </a:solidFill>
                <a:latin typeface="Arial"/>
                <a:ea typeface="Arial"/>
                <a:cs typeface="Arial"/>
                <a:sym typeface="Arial"/>
              </a:rPr>
              <a:t>If you have evacuated an animal, leave “</a:t>
            </a:r>
            <a:r>
              <a:rPr lang="en" sz="1800" b="1" i="0" u="none">
                <a:solidFill>
                  <a:srgbClr val="CC0000"/>
                </a:solidFill>
                <a:latin typeface="Arial"/>
                <a:ea typeface="Arial"/>
                <a:cs typeface="Arial"/>
                <a:sym typeface="Arial"/>
              </a:rPr>
              <a:t>Evac </a:t>
            </a:r>
            <a:r>
              <a:rPr lang="en" sz="1800" b="1">
                <a:solidFill>
                  <a:srgbClr val="CC0000"/>
                </a:solidFill>
                <a:latin typeface="Arial"/>
                <a:ea typeface="Arial"/>
                <a:cs typeface="Arial"/>
                <a:sym typeface="Arial"/>
              </a:rPr>
              <a:t>D</a:t>
            </a:r>
            <a:r>
              <a:rPr lang="en" sz="1800" b="1" i="0" u="none">
                <a:solidFill>
                  <a:srgbClr val="CC0000"/>
                </a:solidFill>
                <a:latin typeface="Arial"/>
                <a:ea typeface="Arial"/>
                <a:cs typeface="Arial"/>
                <a:sym typeface="Arial"/>
              </a:rPr>
              <a:t>oor </a:t>
            </a:r>
            <a:r>
              <a:rPr lang="en" sz="1800" b="1">
                <a:solidFill>
                  <a:srgbClr val="CC0000"/>
                </a:solidFill>
                <a:latin typeface="Arial"/>
                <a:ea typeface="Arial"/>
                <a:cs typeface="Arial"/>
                <a:sym typeface="Arial"/>
              </a:rPr>
              <a:t>H</a:t>
            </a:r>
            <a:r>
              <a:rPr lang="en" sz="1800" b="1" i="0" u="none">
                <a:solidFill>
                  <a:srgbClr val="CC0000"/>
                </a:solidFill>
                <a:latin typeface="Arial"/>
                <a:ea typeface="Arial"/>
                <a:cs typeface="Arial"/>
                <a:sym typeface="Arial"/>
              </a:rPr>
              <a:t>anger</a:t>
            </a:r>
            <a:r>
              <a:rPr lang="en" sz="1800" i="0" u="none">
                <a:solidFill>
                  <a:schemeClr val="dk1"/>
                </a:solidFill>
                <a:latin typeface="Arial"/>
                <a:ea typeface="Arial"/>
                <a:cs typeface="Arial"/>
                <a:sym typeface="Arial"/>
              </a:rPr>
              <a:t>” or other paperwork to inform owner where the animal(s) have been taken and how to contact Napa CART.</a:t>
            </a:r>
            <a:endParaRPr sz="1800">
              <a:latin typeface="Arial"/>
              <a:ea typeface="Arial"/>
              <a:cs typeface="Arial"/>
              <a:sym typeface="Arial"/>
            </a:endParaRPr>
          </a:p>
          <a:p>
            <a:pPr marL="273843" lvl="0" indent="-144065" algn="l" rtl="0">
              <a:lnSpc>
                <a:spcPct val="100000"/>
              </a:lnSpc>
              <a:spcBef>
                <a:spcPts val="0"/>
              </a:spcBef>
              <a:spcAft>
                <a:spcPts val="0"/>
              </a:spcAft>
              <a:buClr>
                <a:srgbClr val="8E887C"/>
              </a:buClr>
              <a:buSzPts val="1800"/>
              <a:buChar char="•"/>
            </a:pPr>
            <a:r>
              <a:rPr lang="en" sz="1800">
                <a:latin typeface="Arial"/>
                <a:ea typeface="Arial"/>
                <a:cs typeface="Arial"/>
                <a:sym typeface="Arial"/>
              </a:rPr>
              <a:t> If you choose SIP, </a:t>
            </a:r>
            <a:r>
              <a:rPr lang="en" sz="1800">
                <a:solidFill>
                  <a:schemeClr val="dk1"/>
                </a:solidFill>
                <a:latin typeface="Arial"/>
                <a:ea typeface="Arial"/>
                <a:cs typeface="Arial"/>
                <a:sym typeface="Arial"/>
              </a:rPr>
              <a:t>Fill out the </a:t>
            </a:r>
            <a:r>
              <a:rPr lang="en" sz="1800" b="1">
                <a:solidFill>
                  <a:srgbClr val="CC0000"/>
                </a:solidFill>
                <a:latin typeface="Arial"/>
                <a:ea typeface="Arial"/>
                <a:cs typeface="Arial"/>
                <a:sym typeface="Arial"/>
              </a:rPr>
              <a:t>Animal Care Record</a:t>
            </a:r>
            <a:r>
              <a:rPr lang="en" sz="1800">
                <a:solidFill>
                  <a:srgbClr val="CC0000"/>
                </a:solidFill>
                <a:latin typeface="Arial"/>
                <a:ea typeface="Arial"/>
                <a:cs typeface="Arial"/>
                <a:sym typeface="Arial"/>
              </a:rPr>
              <a:t> </a:t>
            </a:r>
            <a:endParaRPr sz="1800">
              <a:solidFill>
                <a:schemeClr val="dk1"/>
              </a:solidFill>
              <a:latin typeface="Arial"/>
              <a:ea typeface="Arial"/>
              <a:cs typeface="Arial"/>
              <a:sym typeface="Arial"/>
            </a:endParaRPr>
          </a:p>
          <a:p>
            <a:pPr marL="273844" lvl="0" indent="-144065" algn="l" rtl="0">
              <a:lnSpc>
                <a:spcPct val="100000"/>
              </a:lnSpc>
              <a:spcBef>
                <a:spcPts val="225"/>
              </a:spcBef>
              <a:spcAft>
                <a:spcPts val="0"/>
              </a:spcAft>
              <a:buClr>
                <a:srgbClr val="8E887C"/>
              </a:buClr>
              <a:buSzPts val="1800"/>
              <a:buChar char="•"/>
            </a:pPr>
            <a:r>
              <a:rPr lang="en" sz="1800" i="0" u="none">
                <a:solidFill>
                  <a:schemeClr val="dk1"/>
                </a:solidFill>
                <a:latin typeface="Arial"/>
                <a:ea typeface="Arial"/>
                <a:cs typeface="Arial"/>
                <a:sym typeface="Arial"/>
              </a:rPr>
              <a:t>If the decision is made to Shelter In Place, leave </a:t>
            </a:r>
            <a:r>
              <a:rPr lang="en" sz="1800" b="1" i="0" u="none">
                <a:solidFill>
                  <a:srgbClr val="CC0000"/>
                </a:solidFill>
                <a:latin typeface="Arial"/>
                <a:ea typeface="Arial"/>
                <a:cs typeface="Arial"/>
                <a:sym typeface="Arial"/>
              </a:rPr>
              <a:t>SIP</a:t>
            </a:r>
            <a:r>
              <a:rPr lang="en" sz="1800" b="1" i="0" u="none">
                <a:solidFill>
                  <a:schemeClr val="dk1"/>
                </a:solidFill>
                <a:latin typeface="Arial"/>
                <a:ea typeface="Arial"/>
                <a:cs typeface="Arial"/>
                <a:sym typeface="Arial"/>
              </a:rPr>
              <a:t> </a:t>
            </a:r>
            <a:r>
              <a:rPr lang="en" sz="1800" b="1">
                <a:solidFill>
                  <a:srgbClr val="CC0000"/>
                </a:solidFill>
                <a:latin typeface="Arial"/>
                <a:ea typeface="Arial"/>
                <a:cs typeface="Arial"/>
                <a:sym typeface="Arial"/>
              </a:rPr>
              <a:t>D</a:t>
            </a:r>
            <a:r>
              <a:rPr lang="en" sz="1800" b="1" i="0" u="none">
                <a:solidFill>
                  <a:srgbClr val="CC0000"/>
                </a:solidFill>
                <a:latin typeface="Arial"/>
                <a:ea typeface="Arial"/>
                <a:cs typeface="Arial"/>
                <a:sym typeface="Arial"/>
              </a:rPr>
              <a:t>oor </a:t>
            </a:r>
            <a:r>
              <a:rPr lang="en" sz="1800" b="1">
                <a:solidFill>
                  <a:srgbClr val="CC0000"/>
                </a:solidFill>
                <a:latin typeface="Arial"/>
                <a:ea typeface="Arial"/>
                <a:cs typeface="Arial"/>
                <a:sym typeface="Arial"/>
              </a:rPr>
              <a:t>H</a:t>
            </a:r>
            <a:r>
              <a:rPr lang="en" sz="1800" b="1" i="0" u="none">
                <a:solidFill>
                  <a:srgbClr val="CC0000"/>
                </a:solidFill>
                <a:latin typeface="Arial"/>
                <a:ea typeface="Arial"/>
                <a:cs typeface="Arial"/>
                <a:sym typeface="Arial"/>
              </a:rPr>
              <a:t>anger </a:t>
            </a:r>
            <a:r>
              <a:rPr lang="en" sz="1800" i="0" u="none">
                <a:solidFill>
                  <a:schemeClr val="dk1"/>
                </a:solidFill>
                <a:latin typeface="Arial"/>
                <a:ea typeface="Arial"/>
                <a:cs typeface="Arial"/>
                <a:sym typeface="Arial"/>
              </a:rPr>
              <a:t>and/or </a:t>
            </a:r>
            <a:r>
              <a:rPr lang="en" sz="1800" b="1" i="0" u="none">
                <a:solidFill>
                  <a:srgbClr val="CC0000"/>
                </a:solidFill>
                <a:latin typeface="Arial"/>
                <a:ea typeface="Arial"/>
                <a:cs typeface="Arial"/>
                <a:sym typeface="Arial"/>
              </a:rPr>
              <a:t>SIP Notice Card</a:t>
            </a:r>
            <a:r>
              <a:rPr lang="en" sz="1800" i="0" u="none">
                <a:solidFill>
                  <a:schemeClr val="dk1"/>
                </a:solidFill>
                <a:latin typeface="Arial"/>
                <a:ea typeface="Arial"/>
                <a:cs typeface="Arial"/>
                <a:sym typeface="Arial"/>
              </a:rPr>
              <a:t>.</a:t>
            </a:r>
            <a:endParaRPr sz="1800">
              <a:solidFill>
                <a:schemeClr val="dk1"/>
              </a:solidFill>
              <a:latin typeface="Arial"/>
              <a:ea typeface="Arial"/>
              <a:cs typeface="Arial"/>
              <a:sym typeface="Arial"/>
            </a:endParaRPr>
          </a:p>
          <a:p>
            <a:pPr marL="273844" lvl="0" indent="-144065" algn="l" rtl="0">
              <a:lnSpc>
                <a:spcPct val="100000"/>
              </a:lnSpc>
              <a:spcBef>
                <a:spcPts val="225"/>
              </a:spcBef>
              <a:spcAft>
                <a:spcPts val="0"/>
              </a:spcAft>
              <a:buClr>
                <a:srgbClr val="8E887C"/>
              </a:buClr>
              <a:buSzPts val="1800"/>
              <a:buFont typeface="Arial"/>
              <a:buChar char="•"/>
            </a:pPr>
            <a:r>
              <a:rPr lang="en" sz="1800" i="0" u="none">
                <a:solidFill>
                  <a:schemeClr val="dk1"/>
                </a:solidFill>
                <a:latin typeface="Arial"/>
                <a:ea typeface="Arial"/>
                <a:cs typeface="Arial"/>
                <a:sym typeface="Arial"/>
              </a:rPr>
              <a:t>If there is no door, hang it in any prominent location. Tie bright colored tape near it to attract attention.</a:t>
            </a:r>
            <a:endParaRPr sz="1800">
              <a:latin typeface="Arial"/>
              <a:ea typeface="Arial"/>
              <a:cs typeface="Arial"/>
              <a:sym typeface="Arial"/>
            </a:endParaRPr>
          </a:p>
          <a:p>
            <a:pPr marL="273844" lvl="0" indent="-144065" algn="l" rtl="0">
              <a:lnSpc>
                <a:spcPct val="100000"/>
              </a:lnSpc>
              <a:spcBef>
                <a:spcPts val="225"/>
              </a:spcBef>
              <a:spcAft>
                <a:spcPts val="0"/>
              </a:spcAft>
              <a:buClr>
                <a:srgbClr val="CC0000"/>
              </a:buClr>
              <a:buSzPts val="1800"/>
              <a:buFont typeface="Arial"/>
              <a:buChar char="•"/>
            </a:pPr>
            <a:r>
              <a:rPr lang="en" sz="1800" b="1" i="0" u="none">
                <a:solidFill>
                  <a:srgbClr val="CC0000"/>
                </a:solidFill>
                <a:latin typeface="Arial"/>
                <a:ea typeface="Arial"/>
                <a:cs typeface="Arial"/>
                <a:sym typeface="Arial"/>
              </a:rPr>
              <a:t>Mark or attach an identification tag</a:t>
            </a:r>
            <a:r>
              <a:rPr lang="en" sz="1800" i="0" u="none">
                <a:solidFill>
                  <a:srgbClr val="CC0000"/>
                </a:solidFill>
                <a:latin typeface="Arial"/>
                <a:ea typeface="Arial"/>
                <a:cs typeface="Arial"/>
                <a:sym typeface="Arial"/>
              </a:rPr>
              <a:t> </a:t>
            </a:r>
            <a:r>
              <a:rPr lang="en" sz="1800" i="0" u="none">
                <a:solidFill>
                  <a:srgbClr val="000000"/>
                </a:solidFill>
                <a:latin typeface="Arial"/>
                <a:ea typeface="Arial"/>
                <a:cs typeface="Arial"/>
                <a:sym typeface="Arial"/>
              </a:rPr>
              <a:t>to each animal, whether evacuated or left in SIP</a:t>
            </a:r>
            <a:endParaRPr sz="1800">
              <a:solidFill>
                <a:srgbClr val="000000"/>
              </a:solidFill>
              <a:latin typeface="Arial"/>
              <a:ea typeface="Arial"/>
              <a:cs typeface="Arial"/>
              <a:sym typeface="Arial"/>
            </a:endParaRPr>
          </a:p>
          <a:p>
            <a:pPr marL="273844" lvl="0" indent="-144065" algn="l" rtl="0">
              <a:lnSpc>
                <a:spcPct val="100000"/>
              </a:lnSpc>
              <a:spcBef>
                <a:spcPts val="225"/>
              </a:spcBef>
              <a:spcAft>
                <a:spcPts val="0"/>
              </a:spcAft>
              <a:buClr>
                <a:srgbClr val="8E887C"/>
              </a:buClr>
              <a:buSzPts val="1800"/>
              <a:buFont typeface="Georgia"/>
              <a:buChar char="•"/>
            </a:pPr>
            <a:r>
              <a:rPr lang="en" sz="1800" i="0" u="none">
                <a:solidFill>
                  <a:schemeClr val="dk1"/>
                </a:solidFill>
                <a:latin typeface="Arial"/>
                <a:ea typeface="Arial"/>
                <a:cs typeface="Arial"/>
                <a:sym typeface="Arial"/>
              </a:rPr>
              <a:t>A</a:t>
            </a:r>
            <a:r>
              <a:rPr lang="en" sz="1800" i="0" u="none">
                <a:solidFill>
                  <a:srgbClr val="CC0000"/>
                </a:solidFill>
                <a:latin typeface="Arial"/>
                <a:ea typeface="Arial"/>
                <a:cs typeface="Arial"/>
                <a:sym typeface="Arial"/>
              </a:rPr>
              <a:t> </a:t>
            </a:r>
            <a:r>
              <a:rPr lang="en" sz="1800" b="1">
                <a:solidFill>
                  <a:srgbClr val="CC0000"/>
                </a:solidFill>
                <a:latin typeface="Arial"/>
                <a:ea typeface="Arial"/>
                <a:cs typeface="Arial"/>
                <a:sym typeface="Arial"/>
              </a:rPr>
              <a:t>L</a:t>
            </a:r>
            <a:r>
              <a:rPr lang="en" sz="1800" b="1" i="0" u="none">
                <a:solidFill>
                  <a:srgbClr val="CC0000"/>
                </a:solidFill>
                <a:latin typeface="Arial"/>
                <a:ea typeface="Arial"/>
                <a:cs typeface="Arial"/>
                <a:sym typeface="Arial"/>
              </a:rPr>
              <a:t>og</a:t>
            </a:r>
            <a:r>
              <a:rPr lang="en" sz="1800" i="0" u="none">
                <a:solidFill>
                  <a:schemeClr val="dk1"/>
                </a:solidFill>
                <a:latin typeface="Arial"/>
                <a:ea typeface="Arial"/>
                <a:cs typeface="Arial"/>
                <a:sym typeface="Arial"/>
              </a:rPr>
              <a:t> must be kept of all actions performed, as well as any new orders from Dispatch.</a:t>
            </a:r>
            <a:endParaRPr sz="1800">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8"/>
        <p:cNvGrpSpPr/>
        <p:nvPr/>
      </p:nvGrpSpPr>
      <p:grpSpPr>
        <a:xfrm>
          <a:off x="0" y="0"/>
          <a:ext cx="0" cy="0"/>
          <a:chOff x="0" y="0"/>
          <a:chExt cx="0" cy="0"/>
        </a:xfrm>
      </p:grpSpPr>
      <p:sp>
        <p:nvSpPr>
          <p:cNvPr id="49" name="Google Shape;49;p6"/>
          <p:cNvSpPr txBox="1">
            <a:spLocks noGrp="1"/>
          </p:cNvSpPr>
          <p:nvPr>
            <p:ph type="ctrTitle"/>
          </p:nvPr>
        </p:nvSpPr>
        <p:spPr>
          <a:xfrm>
            <a:off x="310825" y="339725"/>
            <a:ext cx="6390600" cy="7062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5200"/>
              <a:buNone/>
            </a:pPr>
            <a:r>
              <a:rPr lang="en" b="1">
                <a:solidFill>
                  <a:srgbClr val="38761D"/>
                </a:solidFill>
              </a:rPr>
              <a:t>Topics</a:t>
            </a:r>
            <a:endParaRPr b="1">
              <a:solidFill>
                <a:srgbClr val="38761D"/>
              </a:solidFill>
            </a:endParaRPr>
          </a:p>
        </p:txBody>
      </p:sp>
      <p:sp>
        <p:nvSpPr>
          <p:cNvPr id="50" name="Google Shape;50;p6"/>
          <p:cNvSpPr txBox="1">
            <a:spLocks noGrp="1"/>
          </p:cNvSpPr>
          <p:nvPr>
            <p:ph type="subTitle" idx="1"/>
          </p:nvPr>
        </p:nvSpPr>
        <p:spPr>
          <a:xfrm>
            <a:off x="1485200" y="995975"/>
            <a:ext cx="3610800" cy="3381000"/>
          </a:xfrm>
          <a:prstGeom prst="rect">
            <a:avLst/>
          </a:prstGeom>
          <a:noFill/>
          <a:ln>
            <a:noFill/>
          </a:ln>
        </p:spPr>
        <p:txBody>
          <a:bodyPr spcFirstLastPara="1" wrap="square" lIns="91425" tIns="91425" rIns="91425" bIns="91425" anchor="t" anchorCtr="0">
            <a:noAutofit/>
          </a:bodyPr>
          <a:lstStyle/>
          <a:p>
            <a:pPr marL="457200" lvl="0" indent="-342900" algn="l" rtl="0">
              <a:lnSpc>
                <a:spcPct val="100000"/>
              </a:lnSpc>
              <a:spcBef>
                <a:spcPts val="0"/>
              </a:spcBef>
              <a:spcAft>
                <a:spcPts val="0"/>
              </a:spcAft>
              <a:buSzPts val="1800"/>
              <a:buFont typeface="Arial"/>
              <a:buChar char="●"/>
            </a:pPr>
            <a:r>
              <a:rPr lang="en" sz="1800">
                <a:latin typeface="Arial"/>
                <a:ea typeface="Arial"/>
                <a:cs typeface="Arial"/>
                <a:sym typeface="Arial"/>
              </a:rPr>
              <a:t>Small Animal Evacuation</a:t>
            </a:r>
            <a:endParaRPr sz="1800">
              <a:latin typeface="Arial"/>
              <a:ea typeface="Arial"/>
              <a:cs typeface="Arial"/>
              <a:sym typeface="Arial"/>
            </a:endParaRPr>
          </a:p>
          <a:p>
            <a:pPr marL="457200" lvl="0" indent="-342900" algn="l" rtl="0">
              <a:lnSpc>
                <a:spcPct val="100000"/>
              </a:lnSpc>
              <a:spcBef>
                <a:spcPts val="0"/>
              </a:spcBef>
              <a:spcAft>
                <a:spcPts val="0"/>
              </a:spcAft>
              <a:buSzPts val="1800"/>
              <a:buFont typeface="Arial"/>
              <a:buChar char="●"/>
            </a:pPr>
            <a:r>
              <a:rPr lang="en" sz="1800">
                <a:latin typeface="Arial"/>
                <a:ea typeface="Arial"/>
                <a:cs typeface="Arial"/>
                <a:sym typeface="Arial"/>
              </a:rPr>
              <a:t>Reading Dog &amp; Cat Behavior</a:t>
            </a:r>
            <a:endParaRPr sz="1800">
              <a:latin typeface="Arial"/>
              <a:ea typeface="Arial"/>
              <a:cs typeface="Arial"/>
              <a:sym typeface="Arial"/>
            </a:endParaRPr>
          </a:p>
          <a:p>
            <a:pPr marL="457200" lvl="0" indent="-342900" algn="l" rtl="0">
              <a:lnSpc>
                <a:spcPct val="100000"/>
              </a:lnSpc>
              <a:spcBef>
                <a:spcPts val="0"/>
              </a:spcBef>
              <a:spcAft>
                <a:spcPts val="0"/>
              </a:spcAft>
              <a:buSzPts val="1800"/>
              <a:buFont typeface="Arial"/>
              <a:buChar char="●"/>
            </a:pPr>
            <a:r>
              <a:rPr lang="en" sz="1800">
                <a:latin typeface="Arial"/>
                <a:ea typeface="Arial"/>
                <a:cs typeface="Arial"/>
                <a:sym typeface="Arial"/>
              </a:rPr>
              <a:t>Chickens &amp; Related Poultry</a:t>
            </a:r>
            <a:endParaRPr sz="1800">
              <a:latin typeface="Arial"/>
              <a:ea typeface="Arial"/>
              <a:cs typeface="Arial"/>
              <a:sym typeface="Arial"/>
            </a:endParaRPr>
          </a:p>
          <a:p>
            <a:pPr marL="457200" lvl="0" indent="-342900" algn="l" rtl="0">
              <a:lnSpc>
                <a:spcPct val="100000"/>
              </a:lnSpc>
              <a:spcBef>
                <a:spcPts val="0"/>
              </a:spcBef>
              <a:spcAft>
                <a:spcPts val="0"/>
              </a:spcAft>
              <a:buSzPts val="1800"/>
              <a:buFont typeface="Arial"/>
              <a:buChar char="●"/>
            </a:pPr>
            <a:r>
              <a:rPr lang="en" sz="1800">
                <a:latin typeface="Arial"/>
                <a:ea typeface="Arial"/>
                <a:cs typeface="Arial"/>
                <a:sym typeface="Arial"/>
              </a:rPr>
              <a:t>Shelter In Place Procedures</a:t>
            </a:r>
            <a:endParaRPr sz="1800">
              <a:latin typeface="Arial"/>
              <a:ea typeface="Arial"/>
              <a:cs typeface="Arial"/>
              <a:sym typeface="Arial"/>
            </a:endParaRPr>
          </a:p>
          <a:p>
            <a:pPr marL="457200" lvl="0" indent="-342900" algn="l" rtl="0">
              <a:lnSpc>
                <a:spcPct val="100000"/>
              </a:lnSpc>
              <a:spcBef>
                <a:spcPts val="0"/>
              </a:spcBef>
              <a:spcAft>
                <a:spcPts val="0"/>
              </a:spcAft>
              <a:buSzPts val="1800"/>
              <a:buFont typeface="Arial"/>
              <a:buChar char="●"/>
            </a:pPr>
            <a:r>
              <a:rPr lang="en" sz="1800">
                <a:latin typeface="Arial"/>
                <a:ea typeface="Arial"/>
                <a:cs typeface="Arial"/>
                <a:sym typeface="Arial"/>
              </a:rPr>
              <a:t>Evac: The Lily Pad Option</a:t>
            </a:r>
            <a:endParaRPr sz="1800">
              <a:latin typeface="Arial"/>
              <a:ea typeface="Arial"/>
              <a:cs typeface="Arial"/>
              <a:sym typeface="Arial"/>
            </a:endParaRPr>
          </a:p>
          <a:p>
            <a:pPr marL="457200" lvl="0" indent="-342900" algn="l" rtl="0">
              <a:lnSpc>
                <a:spcPct val="100000"/>
              </a:lnSpc>
              <a:spcBef>
                <a:spcPts val="0"/>
              </a:spcBef>
              <a:spcAft>
                <a:spcPts val="0"/>
              </a:spcAft>
              <a:buSzPts val="1800"/>
              <a:buFont typeface="Arial"/>
              <a:buChar char="●"/>
            </a:pPr>
            <a:r>
              <a:rPr lang="en" sz="1800">
                <a:latin typeface="Arial"/>
                <a:ea typeface="Arial"/>
                <a:cs typeface="Arial"/>
                <a:sym typeface="Arial"/>
              </a:rPr>
              <a:t>Forms Used for SIP, Evac</a:t>
            </a:r>
            <a:endParaRPr sz="1800">
              <a:latin typeface="Arial"/>
              <a:ea typeface="Arial"/>
              <a:cs typeface="Arial"/>
              <a:sym typeface="Arial"/>
            </a:endParaRPr>
          </a:p>
          <a:p>
            <a:pPr marL="457200" lvl="0" indent="-342900" algn="l" rtl="0">
              <a:lnSpc>
                <a:spcPct val="100000"/>
              </a:lnSpc>
              <a:spcBef>
                <a:spcPts val="0"/>
              </a:spcBef>
              <a:spcAft>
                <a:spcPts val="0"/>
              </a:spcAft>
              <a:buSzPts val="1800"/>
              <a:buFont typeface="Arial"/>
              <a:buChar char="●"/>
            </a:pPr>
            <a:r>
              <a:rPr lang="en" sz="1800">
                <a:latin typeface="Arial"/>
                <a:ea typeface="Arial"/>
                <a:cs typeface="Arial"/>
                <a:sym typeface="Arial"/>
              </a:rPr>
              <a:t>Deceased Animals</a:t>
            </a:r>
            <a:endParaRPr sz="1800">
              <a:latin typeface="Arial"/>
              <a:ea typeface="Arial"/>
              <a:cs typeface="Arial"/>
              <a:sym typeface="Arial"/>
            </a:endParaRPr>
          </a:p>
          <a:p>
            <a:pPr marL="457200" lvl="0" indent="-342900" algn="l" rtl="0">
              <a:lnSpc>
                <a:spcPct val="100000"/>
              </a:lnSpc>
              <a:spcBef>
                <a:spcPts val="0"/>
              </a:spcBef>
              <a:spcAft>
                <a:spcPts val="0"/>
              </a:spcAft>
              <a:buSzPts val="1800"/>
              <a:buFont typeface="Arial"/>
              <a:buChar char="●"/>
            </a:pPr>
            <a:r>
              <a:rPr lang="en" sz="1800">
                <a:latin typeface="Arial"/>
                <a:ea typeface="Arial"/>
                <a:cs typeface="Arial"/>
                <a:sym typeface="Arial"/>
              </a:rPr>
              <a:t>Field Safety Issues</a:t>
            </a:r>
            <a:endParaRPr sz="1800">
              <a:latin typeface="Arial"/>
              <a:ea typeface="Arial"/>
              <a:cs typeface="Arial"/>
              <a:sym typeface="Arial"/>
            </a:endParaRPr>
          </a:p>
          <a:p>
            <a:pPr marL="457200" lvl="0" indent="-342900" algn="l" rtl="0">
              <a:lnSpc>
                <a:spcPct val="100000"/>
              </a:lnSpc>
              <a:spcBef>
                <a:spcPts val="0"/>
              </a:spcBef>
              <a:spcAft>
                <a:spcPts val="0"/>
              </a:spcAft>
              <a:buSzPts val="1800"/>
              <a:buFont typeface="Arial"/>
              <a:buChar char="●"/>
            </a:pPr>
            <a:r>
              <a:rPr lang="en" sz="1800">
                <a:latin typeface="Arial"/>
                <a:ea typeface="Arial"/>
                <a:cs typeface="Arial"/>
                <a:sym typeface="Arial"/>
              </a:rPr>
              <a:t>Mission Wrap-Up</a:t>
            </a:r>
            <a:endParaRPr sz="1800">
              <a:latin typeface="Arial"/>
              <a:ea typeface="Arial"/>
              <a:cs typeface="Arial"/>
              <a:sym typeface="Arial"/>
            </a:endParaRPr>
          </a:p>
          <a:p>
            <a:pPr marL="457200" lvl="0" indent="-342900" algn="l" rtl="0">
              <a:lnSpc>
                <a:spcPct val="100000"/>
              </a:lnSpc>
              <a:spcBef>
                <a:spcPts val="0"/>
              </a:spcBef>
              <a:spcAft>
                <a:spcPts val="0"/>
              </a:spcAft>
              <a:buSzPts val="1800"/>
              <a:buFont typeface="Arial"/>
              <a:buChar char="●"/>
            </a:pPr>
            <a:r>
              <a:rPr lang="en" sz="1800">
                <a:latin typeface="Arial"/>
                <a:ea typeface="Arial"/>
                <a:cs typeface="Arial"/>
                <a:sym typeface="Arial"/>
              </a:rPr>
              <a:t>Shift Hand-Off</a:t>
            </a:r>
            <a:endParaRPr sz="1800">
              <a:latin typeface="Arial"/>
              <a:ea typeface="Arial"/>
              <a:cs typeface="Arial"/>
              <a:sym typeface="Arial"/>
            </a:endParaRPr>
          </a:p>
          <a:p>
            <a:pPr marL="457200" lvl="0" indent="-342900" algn="l" rtl="0">
              <a:lnSpc>
                <a:spcPct val="100000"/>
              </a:lnSpc>
              <a:spcBef>
                <a:spcPts val="0"/>
              </a:spcBef>
              <a:spcAft>
                <a:spcPts val="0"/>
              </a:spcAft>
              <a:buSzPts val="1800"/>
              <a:buFont typeface="Arial"/>
              <a:buChar char="●"/>
            </a:pPr>
            <a:r>
              <a:rPr lang="en" sz="1800">
                <a:latin typeface="Arial"/>
                <a:ea typeface="Arial"/>
                <a:cs typeface="Arial"/>
                <a:sym typeface="Arial"/>
              </a:rPr>
              <a:t>Debriefing</a:t>
            </a:r>
            <a:endParaRPr sz="1800">
              <a:latin typeface="Arial"/>
              <a:ea typeface="Arial"/>
              <a:cs typeface="Arial"/>
              <a:sym typeface="Arial"/>
            </a:endParaRPr>
          </a:p>
          <a:p>
            <a:pPr marL="457200" lvl="0" indent="-342900" algn="l" rtl="0">
              <a:lnSpc>
                <a:spcPct val="100000"/>
              </a:lnSpc>
              <a:spcBef>
                <a:spcPts val="0"/>
              </a:spcBef>
              <a:spcAft>
                <a:spcPts val="0"/>
              </a:spcAft>
              <a:buSzPts val="1800"/>
              <a:buFont typeface="Arial"/>
              <a:buChar char="●"/>
            </a:pPr>
            <a:r>
              <a:rPr lang="en" sz="1800">
                <a:latin typeface="Arial"/>
                <a:ea typeface="Arial"/>
                <a:cs typeface="Arial"/>
                <a:sym typeface="Arial"/>
              </a:rPr>
              <a:t>Sign Out</a:t>
            </a:r>
            <a:endParaRPr/>
          </a:p>
          <a:p>
            <a:pPr marL="0" lvl="0" indent="0" algn="ctr" rtl="0">
              <a:lnSpc>
                <a:spcPct val="100000"/>
              </a:lnSpc>
              <a:spcBef>
                <a:spcPts val="0"/>
              </a:spcBef>
              <a:spcAft>
                <a:spcPts val="0"/>
              </a:spcAft>
              <a:buSzPts val="2800"/>
              <a:buNone/>
            </a:pP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23"/>
          <p:cNvSpPr txBox="1">
            <a:spLocks noGrp="1"/>
          </p:cNvSpPr>
          <p:nvPr>
            <p:ph type="title"/>
          </p:nvPr>
        </p:nvSpPr>
        <p:spPr>
          <a:xfrm>
            <a:off x="297100" y="333750"/>
            <a:ext cx="6172200" cy="4326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None/>
            </a:pPr>
            <a:r>
              <a:rPr lang="en">
                <a:solidFill>
                  <a:srgbClr val="38761D"/>
                </a:solidFill>
                <a:latin typeface="Arial"/>
                <a:ea typeface="Arial"/>
                <a:cs typeface="Arial"/>
                <a:sym typeface="Arial"/>
              </a:rPr>
              <a:t>Animal Care Sheet</a:t>
            </a:r>
            <a:endParaRPr>
              <a:solidFill>
                <a:srgbClr val="38761D"/>
              </a:solidFill>
              <a:latin typeface="Arial"/>
              <a:ea typeface="Arial"/>
              <a:cs typeface="Arial"/>
              <a:sym typeface="Arial"/>
            </a:endParaRPr>
          </a:p>
        </p:txBody>
      </p:sp>
      <p:sp>
        <p:nvSpPr>
          <p:cNvPr id="175" name="Google Shape;175;p23"/>
          <p:cNvSpPr txBox="1">
            <a:spLocks noGrp="1"/>
          </p:cNvSpPr>
          <p:nvPr>
            <p:ph type="body" idx="1"/>
          </p:nvPr>
        </p:nvSpPr>
        <p:spPr>
          <a:xfrm>
            <a:off x="3612400" y="909363"/>
            <a:ext cx="2856900" cy="3947700"/>
          </a:xfrm>
          <a:prstGeom prst="rect">
            <a:avLst/>
          </a:prstGeom>
        </p:spPr>
        <p:txBody>
          <a:bodyPr spcFirstLastPara="1" wrap="square" lIns="68575" tIns="34275" rIns="68575" bIns="34275" anchor="t" anchorCtr="0">
            <a:noAutofit/>
          </a:bodyPr>
          <a:lstStyle/>
          <a:p>
            <a:pPr marL="0" lvl="0" indent="0" algn="ctr" rtl="0">
              <a:spcBef>
                <a:spcPts val="200"/>
              </a:spcBef>
              <a:spcAft>
                <a:spcPts val="0"/>
              </a:spcAft>
              <a:buNone/>
            </a:pPr>
            <a:r>
              <a:rPr lang="en" sz="1800">
                <a:solidFill>
                  <a:srgbClr val="38761D"/>
                </a:solidFill>
                <a:latin typeface="Arial"/>
                <a:ea typeface="Arial"/>
                <a:cs typeface="Arial"/>
                <a:sym typeface="Arial"/>
              </a:rPr>
              <a:t>Use this for every animal in SIP. This record is very important for ensuring consistent care for animals over time, whether they are being cared for while sheltering in place, or evacuated to an emergency shelter. </a:t>
            </a:r>
            <a:endParaRPr sz="1800">
              <a:solidFill>
                <a:srgbClr val="38761D"/>
              </a:solidFill>
              <a:latin typeface="Arial"/>
              <a:ea typeface="Arial"/>
              <a:cs typeface="Arial"/>
              <a:sym typeface="Arial"/>
            </a:endParaRPr>
          </a:p>
          <a:p>
            <a:pPr marL="0" lvl="0" indent="0" algn="ctr" rtl="0">
              <a:spcBef>
                <a:spcPts val="200"/>
              </a:spcBef>
              <a:spcAft>
                <a:spcPts val="0"/>
              </a:spcAft>
              <a:buNone/>
            </a:pPr>
            <a:endParaRPr sz="1800">
              <a:solidFill>
                <a:srgbClr val="38761D"/>
              </a:solidFill>
              <a:latin typeface="Arial"/>
              <a:ea typeface="Arial"/>
              <a:cs typeface="Arial"/>
              <a:sym typeface="Arial"/>
            </a:endParaRPr>
          </a:p>
          <a:p>
            <a:pPr marL="0" lvl="0" indent="0" algn="ctr" rtl="0">
              <a:spcBef>
                <a:spcPts val="200"/>
              </a:spcBef>
              <a:spcAft>
                <a:spcPts val="0"/>
              </a:spcAft>
              <a:buNone/>
            </a:pPr>
            <a:r>
              <a:rPr lang="en" sz="1800">
                <a:solidFill>
                  <a:srgbClr val="38761D"/>
                </a:solidFill>
                <a:latin typeface="Arial"/>
                <a:ea typeface="Arial"/>
                <a:cs typeface="Arial"/>
                <a:sym typeface="Arial"/>
              </a:rPr>
              <a:t>If a SIP animal is removed to a shelter, take this form with the animal and hand it to the Intake people.</a:t>
            </a:r>
            <a:endParaRPr sz="1800">
              <a:solidFill>
                <a:srgbClr val="38761D"/>
              </a:solidFill>
              <a:latin typeface="Arial"/>
              <a:ea typeface="Arial"/>
              <a:cs typeface="Arial"/>
              <a:sym typeface="Arial"/>
            </a:endParaRPr>
          </a:p>
        </p:txBody>
      </p:sp>
      <p:pic>
        <p:nvPicPr>
          <p:cNvPr id="176" name="Google Shape;176;p23"/>
          <p:cNvPicPr preferRelativeResize="0"/>
          <p:nvPr/>
        </p:nvPicPr>
        <p:blipFill>
          <a:blip r:embed="rId3">
            <a:alphaModFix/>
          </a:blip>
          <a:stretch>
            <a:fillRect/>
          </a:stretch>
        </p:blipFill>
        <p:spPr>
          <a:xfrm>
            <a:off x="227475" y="766350"/>
            <a:ext cx="3429555" cy="423372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24"/>
          <p:cNvSpPr txBox="1">
            <a:spLocks noGrp="1"/>
          </p:cNvSpPr>
          <p:nvPr>
            <p:ph type="title" idx="4294967295"/>
          </p:nvPr>
        </p:nvSpPr>
        <p:spPr>
          <a:xfrm>
            <a:off x="294400" y="432588"/>
            <a:ext cx="6172200" cy="600000"/>
          </a:xfrm>
          <a:prstGeom prst="rect">
            <a:avLst/>
          </a:prstGeom>
          <a:noFill/>
          <a:ln>
            <a:noFill/>
          </a:ln>
        </p:spPr>
        <p:txBody>
          <a:bodyPr spcFirstLastPara="1" wrap="square" lIns="68550" tIns="34275" rIns="68550" bIns="34275" anchor="ctr" anchorCtr="0">
            <a:noAutofit/>
          </a:bodyPr>
          <a:lstStyle/>
          <a:p>
            <a:pPr marL="0" lvl="0" indent="0" algn="ctr" rtl="0">
              <a:lnSpc>
                <a:spcPct val="100000"/>
              </a:lnSpc>
              <a:spcBef>
                <a:spcPts val="0"/>
              </a:spcBef>
              <a:spcAft>
                <a:spcPts val="0"/>
              </a:spcAft>
              <a:buClr>
                <a:schemeClr val="dk2"/>
              </a:buClr>
              <a:buSzPts val="4000"/>
              <a:buNone/>
            </a:pPr>
            <a:r>
              <a:rPr lang="en" sz="3000">
                <a:solidFill>
                  <a:srgbClr val="38761D"/>
                </a:solidFill>
                <a:latin typeface="Trebuchet MS"/>
                <a:ea typeface="Trebuchet MS"/>
                <a:cs typeface="Trebuchet MS"/>
                <a:sym typeface="Trebuchet MS"/>
              </a:rPr>
              <a:t>Door Hanger Forms</a:t>
            </a:r>
            <a:endParaRPr>
              <a:solidFill>
                <a:srgbClr val="38761D"/>
              </a:solidFill>
            </a:endParaRPr>
          </a:p>
        </p:txBody>
      </p:sp>
      <p:pic>
        <p:nvPicPr>
          <p:cNvPr id="182" name="Google Shape;182;p24" descr="A screenshot of text&#10;&#10;Description automatically generated"/>
          <p:cNvPicPr preferRelativeResize="0"/>
          <p:nvPr/>
        </p:nvPicPr>
        <p:blipFill rotWithShape="1">
          <a:blip r:embed="rId3">
            <a:alphaModFix/>
          </a:blip>
          <a:srcRect l="6811" t="7460" r="5407" b="7084"/>
          <a:stretch/>
        </p:blipFill>
        <p:spPr>
          <a:xfrm>
            <a:off x="443375" y="956400"/>
            <a:ext cx="2939925" cy="2916475"/>
          </a:xfrm>
          <a:prstGeom prst="rect">
            <a:avLst/>
          </a:prstGeom>
          <a:noFill/>
          <a:ln>
            <a:noFill/>
          </a:ln>
        </p:spPr>
      </p:pic>
      <p:sp>
        <p:nvSpPr>
          <p:cNvPr id="183" name="Google Shape;183;p24"/>
          <p:cNvSpPr txBox="1"/>
          <p:nvPr/>
        </p:nvSpPr>
        <p:spPr>
          <a:xfrm>
            <a:off x="808750" y="4018100"/>
            <a:ext cx="5143500" cy="550200"/>
          </a:xfrm>
          <a:prstGeom prst="rect">
            <a:avLst/>
          </a:prstGeom>
          <a:noFill/>
          <a:ln>
            <a:noFill/>
          </a:ln>
        </p:spPr>
        <p:txBody>
          <a:bodyPr spcFirstLastPara="1" wrap="square" lIns="68550" tIns="34275" rIns="68550" bIns="3427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 sz="1800" b="0" i="0" u="none" strike="noStrike" cap="none">
                <a:solidFill>
                  <a:schemeClr val="dk1"/>
                </a:solidFill>
                <a:latin typeface="Arial"/>
                <a:ea typeface="Arial"/>
                <a:cs typeface="Arial"/>
                <a:sym typeface="Arial"/>
              </a:rPr>
              <a:t>We have both English and Spanish language Door Hangers</a:t>
            </a:r>
            <a:endParaRPr sz="1800" b="0" i="0" u="none" strike="noStrike" cap="none">
              <a:solidFill>
                <a:srgbClr val="000000"/>
              </a:solidFill>
              <a:latin typeface="Arial"/>
              <a:ea typeface="Arial"/>
              <a:cs typeface="Arial"/>
              <a:sym typeface="Arial"/>
            </a:endParaRPr>
          </a:p>
        </p:txBody>
      </p:sp>
      <p:pic>
        <p:nvPicPr>
          <p:cNvPr id="184" name="Google Shape;184;p24" descr="A picture containing text, screenshot&#10;&#10;Description automatically generated"/>
          <p:cNvPicPr preferRelativeResize="0"/>
          <p:nvPr/>
        </p:nvPicPr>
        <p:blipFill rotWithShape="1">
          <a:blip r:embed="rId4">
            <a:alphaModFix/>
          </a:blip>
          <a:srcRect/>
          <a:stretch/>
        </p:blipFill>
        <p:spPr>
          <a:xfrm>
            <a:off x="3695400" y="1049138"/>
            <a:ext cx="2285851" cy="2773650"/>
          </a:xfrm>
          <a:prstGeom prst="rect">
            <a:avLst/>
          </a:prstGeom>
          <a:noFill/>
          <a:ln w="19050" cap="flat" cmpd="sng">
            <a:solidFill>
              <a:srgbClr val="666666"/>
            </a:solidFill>
            <a:prstDash val="solid"/>
            <a:round/>
            <a:headEnd type="none" w="sm" len="sm"/>
            <a:tailEnd type="none" w="sm" len="sm"/>
          </a:ln>
          <a:effectLst>
            <a:outerShdw blurRad="57150" dist="38100" dir="5400000" algn="bl" rotWithShape="0">
              <a:srgbClr val="000000">
                <a:alpha val="4313"/>
              </a:srgbClr>
            </a:outerShdw>
          </a:effec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25"/>
          <p:cNvSpPr txBox="1">
            <a:spLocks noGrp="1"/>
          </p:cNvSpPr>
          <p:nvPr>
            <p:ph type="title"/>
          </p:nvPr>
        </p:nvSpPr>
        <p:spPr>
          <a:xfrm>
            <a:off x="342900" y="131386"/>
            <a:ext cx="6172200" cy="8001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 b="1">
                <a:solidFill>
                  <a:srgbClr val="38761D"/>
                </a:solidFill>
              </a:rPr>
              <a:t>SIP Notice Placard</a:t>
            </a:r>
            <a:endParaRPr>
              <a:solidFill>
                <a:srgbClr val="38761D"/>
              </a:solidFill>
            </a:endParaRPr>
          </a:p>
        </p:txBody>
      </p:sp>
      <p:pic>
        <p:nvPicPr>
          <p:cNvPr id="190" name="Google Shape;190;p25" descr="A screenshot of a cell phone&#10;&#10;Description automatically generated"/>
          <p:cNvPicPr preferRelativeResize="0"/>
          <p:nvPr/>
        </p:nvPicPr>
        <p:blipFill rotWithShape="1">
          <a:blip r:embed="rId3">
            <a:alphaModFix/>
          </a:blip>
          <a:srcRect t="1547" b="4067"/>
          <a:stretch/>
        </p:blipFill>
        <p:spPr>
          <a:xfrm>
            <a:off x="1500850" y="703350"/>
            <a:ext cx="3958524" cy="444015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26"/>
          <p:cNvSpPr txBox="1">
            <a:spLocks noGrp="1"/>
          </p:cNvSpPr>
          <p:nvPr>
            <p:ph type="title" idx="4294967295"/>
          </p:nvPr>
        </p:nvSpPr>
        <p:spPr>
          <a:xfrm>
            <a:off x="342900" y="236819"/>
            <a:ext cx="6172200" cy="600075"/>
          </a:xfrm>
          <a:prstGeom prst="rect">
            <a:avLst/>
          </a:prstGeom>
          <a:noFill/>
          <a:ln>
            <a:noFill/>
          </a:ln>
        </p:spPr>
        <p:txBody>
          <a:bodyPr spcFirstLastPara="1" wrap="square" lIns="68550" tIns="34275" rIns="68550" bIns="34275" anchor="ctr" anchorCtr="0">
            <a:noAutofit/>
          </a:bodyPr>
          <a:lstStyle/>
          <a:p>
            <a:pPr marL="0" lvl="0" indent="0" algn="ctr" rtl="0">
              <a:lnSpc>
                <a:spcPct val="100000"/>
              </a:lnSpc>
              <a:spcBef>
                <a:spcPts val="0"/>
              </a:spcBef>
              <a:spcAft>
                <a:spcPts val="0"/>
              </a:spcAft>
              <a:buClr>
                <a:schemeClr val="dk2"/>
              </a:buClr>
              <a:buSzPts val="4000"/>
              <a:buNone/>
            </a:pPr>
            <a:r>
              <a:rPr lang="en" b="1">
                <a:solidFill>
                  <a:srgbClr val="38761D"/>
                </a:solidFill>
              </a:rPr>
              <a:t>Legal Self-Protection</a:t>
            </a:r>
            <a:r>
              <a:rPr lang="en" b="1">
                <a:solidFill>
                  <a:srgbClr val="00B050"/>
                </a:solidFill>
              </a:rPr>
              <a:t> </a:t>
            </a:r>
            <a:endParaRPr b="1">
              <a:solidFill>
                <a:srgbClr val="00B050"/>
              </a:solidFill>
            </a:endParaRPr>
          </a:p>
        </p:txBody>
      </p:sp>
      <p:sp>
        <p:nvSpPr>
          <p:cNvPr id="196" name="Google Shape;196;p26"/>
          <p:cNvSpPr txBox="1">
            <a:spLocks noGrp="1"/>
          </p:cNvSpPr>
          <p:nvPr>
            <p:ph type="body" idx="1"/>
          </p:nvPr>
        </p:nvSpPr>
        <p:spPr>
          <a:xfrm>
            <a:off x="342900" y="706227"/>
            <a:ext cx="6172200" cy="3920400"/>
          </a:xfrm>
          <a:prstGeom prst="rect">
            <a:avLst/>
          </a:prstGeom>
          <a:noFill/>
          <a:ln>
            <a:noFill/>
          </a:ln>
        </p:spPr>
        <p:txBody>
          <a:bodyPr spcFirstLastPara="1" wrap="square" lIns="68550" tIns="34275" rIns="68550" bIns="34275" anchor="t" anchorCtr="0">
            <a:noAutofit/>
          </a:bodyPr>
          <a:lstStyle/>
          <a:p>
            <a:pPr marL="0" lvl="0" indent="0" algn="l" rtl="0">
              <a:lnSpc>
                <a:spcPct val="100000"/>
              </a:lnSpc>
              <a:spcBef>
                <a:spcPts val="0"/>
              </a:spcBef>
              <a:spcAft>
                <a:spcPts val="0"/>
              </a:spcAft>
              <a:buSzPts val="1800"/>
              <a:buNone/>
            </a:pPr>
            <a:r>
              <a:rPr lang="en" sz="1500" b="1">
                <a:solidFill>
                  <a:srgbClr val="008000"/>
                </a:solidFill>
                <a:latin typeface="Arial"/>
                <a:ea typeface="Arial"/>
                <a:cs typeface="Arial"/>
                <a:sym typeface="Arial"/>
              </a:rPr>
              <a:t>Risk:</a:t>
            </a:r>
            <a:r>
              <a:rPr lang="en" sz="1500">
                <a:solidFill>
                  <a:schemeClr val="dk1"/>
                </a:solidFill>
                <a:latin typeface="Arial"/>
                <a:ea typeface="Arial"/>
                <a:cs typeface="Arial"/>
                <a:sym typeface="Arial"/>
              </a:rPr>
              <a:t> A person may tell Dispatch it is okay to enter their house to save their pets. But later, they can claim that Grandma’s ring is missing and </a:t>
            </a:r>
            <a:r>
              <a:rPr lang="en" sz="1500">
                <a:latin typeface="Arial"/>
                <a:ea typeface="Arial"/>
                <a:cs typeface="Arial"/>
                <a:sym typeface="Arial"/>
              </a:rPr>
              <a:t>accuse</a:t>
            </a:r>
            <a:r>
              <a:rPr lang="en" sz="1500">
                <a:solidFill>
                  <a:schemeClr val="dk1"/>
                </a:solidFill>
                <a:latin typeface="Arial"/>
                <a:ea typeface="Arial"/>
                <a:cs typeface="Arial"/>
                <a:sym typeface="Arial"/>
              </a:rPr>
              <a:t> you.</a:t>
            </a:r>
            <a:endParaRPr sz="1500">
              <a:latin typeface="Arial"/>
              <a:ea typeface="Arial"/>
              <a:cs typeface="Arial"/>
              <a:sym typeface="Arial"/>
            </a:endParaRPr>
          </a:p>
          <a:p>
            <a:pPr marL="0" lvl="0" indent="0" algn="l" rtl="0">
              <a:lnSpc>
                <a:spcPct val="100000"/>
              </a:lnSpc>
              <a:spcBef>
                <a:spcPts val="0"/>
              </a:spcBef>
              <a:spcAft>
                <a:spcPts val="0"/>
              </a:spcAft>
              <a:buSzPts val="1800"/>
              <a:buNone/>
            </a:pPr>
            <a:endParaRPr sz="1500">
              <a:latin typeface="Arial"/>
              <a:ea typeface="Arial"/>
              <a:cs typeface="Arial"/>
              <a:sym typeface="Arial"/>
            </a:endParaRPr>
          </a:p>
          <a:p>
            <a:pPr marL="0" lvl="0" indent="0" algn="l" rtl="0">
              <a:lnSpc>
                <a:spcPct val="100000"/>
              </a:lnSpc>
              <a:spcBef>
                <a:spcPts val="0"/>
              </a:spcBef>
              <a:spcAft>
                <a:spcPts val="0"/>
              </a:spcAft>
              <a:buSzPts val="1800"/>
              <a:buNone/>
            </a:pPr>
            <a:r>
              <a:rPr lang="en" sz="1500" b="1">
                <a:solidFill>
                  <a:srgbClr val="008000"/>
                </a:solidFill>
                <a:latin typeface="Arial"/>
                <a:ea typeface="Arial"/>
                <a:cs typeface="Arial"/>
                <a:sym typeface="Arial"/>
              </a:rPr>
              <a:t>Mitigation:</a:t>
            </a:r>
            <a:endParaRPr sz="1500" b="1">
              <a:solidFill>
                <a:srgbClr val="008000"/>
              </a:solidFill>
              <a:latin typeface="Arial"/>
              <a:ea typeface="Arial"/>
              <a:cs typeface="Arial"/>
              <a:sym typeface="Arial"/>
            </a:endParaRPr>
          </a:p>
          <a:p>
            <a:pPr marL="273844" lvl="0" indent="-172640" algn="l" rtl="0">
              <a:lnSpc>
                <a:spcPct val="100000"/>
              </a:lnSpc>
              <a:spcBef>
                <a:spcPts val="225"/>
              </a:spcBef>
              <a:spcAft>
                <a:spcPts val="0"/>
              </a:spcAft>
              <a:buClr>
                <a:srgbClr val="8E887C"/>
              </a:buClr>
              <a:buSzPts val="2000"/>
              <a:buFont typeface="Georgia"/>
              <a:buChar char="•"/>
            </a:pPr>
            <a:r>
              <a:rPr lang="en" sz="1500" b="1">
                <a:solidFill>
                  <a:schemeClr val="dk1"/>
                </a:solidFill>
                <a:latin typeface="Arial"/>
                <a:ea typeface="Arial"/>
                <a:cs typeface="Arial"/>
                <a:sym typeface="Arial"/>
              </a:rPr>
              <a:t>Your best defense is a witness and a camera.</a:t>
            </a:r>
            <a:r>
              <a:rPr lang="en" sz="1500">
                <a:solidFill>
                  <a:schemeClr val="dk1"/>
                </a:solidFill>
                <a:latin typeface="Arial"/>
                <a:ea typeface="Arial"/>
                <a:cs typeface="Arial"/>
                <a:sym typeface="Arial"/>
              </a:rPr>
              <a:t> </a:t>
            </a:r>
            <a:r>
              <a:rPr lang="en" sz="1500">
                <a:latin typeface="Arial"/>
                <a:ea typeface="Arial"/>
                <a:cs typeface="Arial"/>
                <a:sym typeface="Arial"/>
              </a:rPr>
              <a:t>U</a:t>
            </a:r>
            <a:r>
              <a:rPr lang="en" sz="1500">
                <a:solidFill>
                  <a:schemeClr val="dk1"/>
                </a:solidFill>
                <a:latin typeface="Arial"/>
                <a:ea typeface="Arial"/>
                <a:cs typeface="Arial"/>
                <a:sym typeface="Arial"/>
              </a:rPr>
              <a:t>se your cell phone (or camera or Go-Pro) to </a:t>
            </a:r>
            <a:r>
              <a:rPr lang="en" sz="1500" b="1">
                <a:solidFill>
                  <a:schemeClr val="dk1"/>
                </a:solidFill>
                <a:latin typeface="Arial"/>
                <a:ea typeface="Arial"/>
                <a:cs typeface="Arial"/>
                <a:sym typeface="Arial"/>
              </a:rPr>
              <a:t>take photos of the house’s condition upon entry and upon leaving.</a:t>
            </a:r>
            <a:endParaRPr sz="1500" b="1">
              <a:latin typeface="Arial"/>
              <a:ea typeface="Arial"/>
              <a:cs typeface="Arial"/>
              <a:sym typeface="Arial"/>
            </a:endParaRPr>
          </a:p>
          <a:p>
            <a:pPr marL="273844" lvl="0" indent="-172640" algn="l" rtl="0">
              <a:lnSpc>
                <a:spcPct val="100000"/>
              </a:lnSpc>
              <a:spcBef>
                <a:spcPts val="225"/>
              </a:spcBef>
              <a:spcAft>
                <a:spcPts val="0"/>
              </a:spcAft>
              <a:buClr>
                <a:srgbClr val="8E887C"/>
              </a:buClr>
              <a:buSzPts val="2000"/>
              <a:buFont typeface="Arial"/>
              <a:buChar char="•"/>
            </a:pPr>
            <a:r>
              <a:rPr lang="en" sz="1500">
                <a:solidFill>
                  <a:schemeClr val="dk1"/>
                </a:solidFill>
                <a:latin typeface="Arial"/>
                <a:ea typeface="Arial"/>
                <a:cs typeface="Arial"/>
                <a:sym typeface="Arial"/>
              </a:rPr>
              <a:t>Always go with a buddy.</a:t>
            </a:r>
            <a:endParaRPr sz="1500">
              <a:latin typeface="Arial"/>
              <a:ea typeface="Arial"/>
              <a:cs typeface="Arial"/>
              <a:sym typeface="Arial"/>
            </a:endParaRPr>
          </a:p>
          <a:p>
            <a:pPr marL="273843" lvl="0" indent="-172640" algn="l" rtl="0">
              <a:lnSpc>
                <a:spcPct val="100000"/>
              </a:lnSpc>
              <a:spcBef>
                <a:spcPts val="225"/>
              </a:spcBef>
              <a:spcAft>
                <a:spcPts val="0"/>
              </a:spcAft>
              <a:buClr>
                <a:srgbClr val="8E887C"/>
              </a:buClr>
              <a:buSzPts val="2000"/>
              <a:buFont typeface="Arial"/>
              <a:buChar char="•"/>
            </a:pPr>
            <a:r>
              <a:rPr lang="en" sz="1500">
                <a:latin typeface="Arial"/>
                <a:ea typeface="Arial"/>
                <a:cs typeface="Arial"/>
                <a:sym typeface="Arial"/>
              </a:rPr>
              <a:t>Leave the scene as you found it. Close any gate or door that you opened.</a:t>
            </a:r>
            <a:endParaRPr sz="1500">
              <a:latin typeface="Arial"/>
              <a:ea typeface="Arial"/>
              <a:cs typeface="Arial"/>
              <a:sym typeface="Arial"/>
            </a:endParaRPr>
          </a:p>
          <a:p>
            <a:pPr marL="273844" lvl="0" indent="-172640" algn="l" rtl="0">
              <a:lnSpc>
                <a:spcPct val="100000"/>
              </a:lnSpc>
              <a:spcBef>
                <a:spcPts val="225"/>
              </a:spcBef>
              <a:spcAft>
                <a:spcPts val="0"/>
              </a:spcAft>
              <a:buClr>
                <a:srgbClr val="8E887C"/>
              </a:buClr>
              <a:buSzPts val="2000"/>
              <a:buFont typeface="Arial"/>
              <a:buChar char="•"/>
            </a:pPr>
            <a:r>
              <a:rPr lang="en" sz="1500">
                <a:solidFill>
                  <a:schemeClr val="dk1"/>
                </a:solidFill>
                <a:latin typeface="Arial"/>
                <a:ea typeface="Arial"/>
                <a:cs typeface="Arial"/>
                <a:sym typeface="Arial"/>
              </a:rPr>
              <a:t>Always report and document any signs of previous forced entry.</a:t>
            </a:r>
            <a:endParaRPr sz="1500">
              <a:latin typeface="Arial"/>
              <a:ea typeface="Arial"/>
              <a:cs typeface="Arial"/>
              <a:sym typeface="Arial"/>
            </a:endParaRPr>
          </a:p>
          <a:p>
            <a:pPr marL="273844" lvl="0" indent="-172640" algn="l" rtl="0">
              <a:lnSpc>
                <a:spcPct val="100000"/>
              </a:lnSpc>
              <a:spcBef>
                <a:spcPts val="225"/>
              </a:spcBef>
              <a:spcAft>
                <a:spcPts val="0"/>
              </a:spcAft>
              <a:buClr>
                <a:srgbClr val="8E887C"/>
              </a:buClr>
              <a:buSzPts val="2000"/>
              <a:buFont typeface="Arial"/>
              <a:buChar char="•"/>
            </a:pPr>
            <a:r>
              <a:rPr lang="en" sz="1500">
                <a:solidFill>
                  <a:schemeClr val="dk1"/>
                </a:solidFill>
                <a:latin typeface="Arial"/>
                <a:ea typeface="Arial"/>
                <a:cs typeface="Arial"/>
                <a:sym typeface="Arial"/>
              </a:rPr>
              <a:t>Napa CART requires a background check for sworn-in Disaster Service Workers, to help instill public confidence.</a:t>
            </a:r>
            <a:endParaRPr sz="1500">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27"/>
          <p:cNvSpPr txBox="1">
            <a:spLocks noGrp="1"/>
          </p:cNvSpPr>
          <p:nvPr>
            <p:ph type="title"/>
          </p:nvPr>
        </p:nvSpPr>
        <p:spPr>
          <a:xfrm>
            <a:off x="251050" y="312725"/>
            <a:ext cx="6172200" cy="8001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None/>
            </a:pPr>
            <a:r>
              <a:rPr lang="en">
                <a:solidFill>
                  <a:srgbClr val="008000"/>
                </a:solidFill>
              </a:rPr>
              <a:t>Owner Courtesy Call</a:t>
            </a:r>
            <a:endParaRPr>
              <a:solidFill>
                <a:srgbClr val="008000"/>
              </a:solidFill>
            </a:endParaRPr>
          </a:p>
        </p:txBody>
      </p:sp>
      <p:sp>
        <p:nvSpPr>
          <p:cNvPr id="202" name="Google Shape;202;p27"/>
          <p:cNvSpPr txBox="1">
            <a:spLocks noGrp="1"/>
          </p:cNvSpPr>
          <p:nvPr>
            <p:ph type="body" idx="1"/>
          </p:nvPr>
        </p:nvSpPr>
        <p:spPr>
          <a:xfrm>
            <a:off x="342900" y="1175390"/>
            <a:ext cx="6172200" cy="3243300"/>
          </a:xfrm>
          <a:prstGeom prst="rect">
            <a:avLst/>
          </a:prstGeom>
        </p:spPr>
        <p:txBody>
          <a:bodyPr spcFirstLastPara="1" wrap="square" lIns="68575" tIns="34275" rIns="68575" bIns="34275" anchor="t" anchorCtr="0">
            <a:noAutofit/>
          </a:bodyPr>
          <a:lstStyle/>
          <a:p>
            <a:pPr marL="342900" lvl="0" indent="-269875" algn="l" rtl="0">
              <a:spcBef>
                <a:spcPts val="225"/>
              </a:spcBef>
              <a:spcAft>
                <a:spcPts val="0"/>
              </a:spcAft>
              <a:buClr>
                <a:schemeClr val="dk1"/>
              </a:buClr>
              <a:buSzPts val="2000"/>
              <a:buFont typeface="Arial"/>
              <a:buChar char="•"/>
            </a:pPr>
            <a:r>
              <a:rPr lang="en" sz="2000">
                <a:latin typeface="Arial"/>
                <a:ea typeface="Arial"/>
                <a:cs typeface="Arial"/>
                <a:sym typeface="Arial"/>
              </a:rPr>
              <a:t>After your SIP visit, call the owner with an update on their animals, ask any questions, and log conversation on Animal Care sheet.</a:t>
            </a:r>
            <a:endParaRPr sz="2000">
              <a:latin typeface="Arial"/>
              <a:ea typeface="Arial"/>
              <a:cs typeface="Arial"/>
              <a:sym typeface="Arial"/>
            </a:endParaRPr>
          </a:p>
          <a:p>
            <a:pPr marL="342900" lvl="0" indent="-269875" algn="l" rtl="0">
              <a:spcBef>
                <a:spcPts val="225"/>
              </a:spcBef>
              <a:spcAft>
                <a:spcPts val="0"/>
              </a:spcAft>
              <a:buClr>
                <a:schemeClr val="accent3"/>
              </a:buClr>
              <a:buSzPts val="2000"/>
              <a:buFont typeface="Arial"/>
              <a:buChar char="•"/>
            </a:pPr>
            <a:r>
              <a:rPr lang="en" sz="2000">
                <a:latin typeface="Arial"/>
                <a:ea typeface="Arial"/>
                <a:cs typeface="Arial"/>
                <a:sym typeface="Arial"/>
              </a:rPr>
              <a:t>Owners are usually very worried about their animals. Your call will give them peace of mind.</a:t>
            </a:r>
            <a:endParaRPr sz="2000">
              <a:latin typeface="Arial"/>
              <a:ea typeface="Arial"/>
              <a:cs typeface="Arial"/>
              <a:sym typeface="Arial"/>
            </a:endParaRPr>
          </a:p>
          <a:p>
            <a:pPr marL="342900" lvl="0" indent="-269875" algn="l" rtl="0">
              <a:spcBef>
                <a:spcPts val="225"/>
              </a:spcBef>
              <a:spcAft>
                <a:spcPts val="0"/>
              </a:spcAft>
              <a:buClr>
                <a:schemeClr val="accent3"/>
              </a:buClr>
              <a:buSzPts val="2000"/>
              <a:buFont typeface="Arial"/>
              <a:buChar char="•"/>
            </a:pPr>
            <a:r>
              <a:rPr lang="en" sz="2000">
                <a:latin typeface="Arial"/>
                <a:ea typeface="Arial"/>
                <a:cs typeface="Arial"/>
                <a:sym typeface="Arial"/>
              </a:rPr>
              <a:t>If the animals are not fine, the owner still wants to know. If the animal has injuries, the owner should be informed. If the animal has died, the owner deserves closure, painful as this may be.</a:t>
            </a:r>
            <a:endParaRPr sz="2000">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28"/>
          <p:cNvSpPr txBox="1">
            <a:spLocks noGrp="1"/>
          </p:cNvSpPr>
          <p:nvPr>
            <p:ph type="title"/>
          </p:nvPr>
        </p:nvSpPr>
        <p:spPr>
          <a:xfrm>
            <a:off x="510225" y="258450"/>
            <a:ext cx="6004800" cy="600000"/>
          </a:xfrm>
          <a:prstGeom prst="rect">
            <a:avLst/>
          </a:prstGeom>
          <a:noFill/>
          <a:ln>
            <a:noFill/>
          </a:ln>
        </p:spPr>
        <p:txBody>
          <a:bodyPr spcFirstLastPara="1" wrap="square" lIns="68550" tIns="34275" rIns="68550" bIns="34275" anchor="ctr" anchorCtr="0">
            <a:noAutofit/>
          </a:bodyPr>
          <a:lstStyle/>
          <a:p>
            <a:pPr marL="0" lvl="0" indent="0" algn="ctr" rtl="0">
              <a:lnSpc>
                <a:spcPct val="100000"/>
              </a:lnSpc>
              <a:spcBef>
                <a:spcPts val="225"/>
              </a:spcBef>
              <a:spcAft>
                <a:spcPts val="0"/>
              </a:spcAft>
              <a:buSzPts val="1400"/>
              <a:buNone/>
            </a:pPr>
            <a:r>
              <a:rPr lang="en" sz="2600" b="1">
                <a:solidFill>
                  <a:srgbClr val="38761D"/>
                </a:solidFill>
              </a:rPr>
              <a:t>DECEASED ANIMALS: WHAT TO DO</a:t>
            </a:r>
            <a:endParaRPr sz="2600">
              <a:solidFill>
                <a:srgbClr val="38761D"/>
              </a:solidFill>
            </a:endParaRPr>
          </a:p>
        </p:txBody>
      </p:sp>
      <p:sp>
        <p:nvSpPr>
          <p:cNvPr id="209" name="Google Shape;209;p28"/>
          <p:cNvSpPr txBox="1">
            <a:spLocks noGrp="1"/>
          </p:cNvSpPr>
          <p:nvPr>
            <p:ph type="body" idx="1"/>
          </p:nvPr>
        </p:nvSpPr>
        <p:spPr>
          <a:xfrm>
            <a:off x="342900" y="738875"/>
            <a:ext cx="6172200" cy="4055700"/>
          </a:xfrm>
          <a:prstGeom prst="rect">
            <a:avLst/>
          </a:prstGeom>
          <a:noFill/>
          <a:ln>
            <a:noFill/>
          </a:ln>
        </p:spPr>
        <p:txBody>
          <a:bodyPr spcFirstLastPara="1" wrap="square" lIns="68550" tIns="34275" rIns="68550" bIns="34275" anchor="t" anchorCtr="0">
            <a:noAutofit/>
          </a:bodyPr>
          <a:lstStyle/>
          <a:p>
            <a:pPr marL="0" lvl="0" indent="0" algn="l" rtl="0">
              <a:lnSpc>
                <a:spcPct val="100000"/>
              </a:lnSpc>
              <a:spcBef>
                <a:spcPts val="225"/>
              </a:spcBef>
              <a:spcAft>
                <a:spcPts val="0"/>
              </a:spcAft>
              <a:buSzPts val="1800"/>
              <a:buNone/>
            </a:pPr>
            <a:r>
              <a:rPr lang="en" sz="1800">
                <a:solidFill>
                  <a:srgbClr val="000000"/>
                </a:solidFill>
                <a:latin typeface="Arial"/>
                <a:ea typeface="Arial"/>
                <a:cs typeface="Arial"/>
                <a:sym typeface="Arial"/>
              </a:rPr>
              <a:t>Sadly, some animals do not survive disasters. If a Team or Scout discovers one or more dead animals:</a:t>
            </a:r>
            <a:endParaRPr sz="1800">
              <a:solidFill>
                <a:srgbClr val="000000"/>
              </a:solidFill>
              <a:latin typeface="Arial"/>
              <a:ea typeface="Arial"/>
              <a:cs typeface="Arial"/>
              <a:sym typeface="Arial"/>
            </a:endParaRPr>
          </a:p>
          <a:p>
            <a:pPr marL="342900" lvl="0" indent="-257175" algn="l" rtl="0">
              <a:lnSpc>
                <a:spcPct val="100000"/>
              </a:lnSpc>
              <a:spcBef>
                <a:spcPts val="225"/>
              </a:spcBef>
              <a:spcAft>
                <a:spcPts val="0"/>
              </a:spcAft>
              <a:buClr>
                <a:srgbClr val="000000"/>
              </a:buClr>
              <a:buSzPts val="1800"/>
              <a:buFont typeface="Arial"/>
              <a:buChar char="•"/>
            </a:pPr>
            <a:r>
              <a:rPr lang="en" sz="1800">
                <a:solidFill>
                  <a:srgbClr val="000000"/>
                </a:solidFill>
                <a:latin typeface="Arial"/>
                <a:ea typeface="Arial"/>
                <a:cs typeface="Arial"/>
                <a:sym typeface="Arial"/>
              </a:rPr>
              <a:t>Photograph the body and note the location on your log.</a:t>
            </a:r>
            <a:endParaRPr sz="1800">
              <a:solidFill>
                <a:srgbClr val="000000"/>
              </a:solidFill>
              <a:latin typeface="Arial"/>
              <a:ea typeface="Arial"/>
              <a:cs typeface="Arial"/>
              <a:sym typeface="Arial"/>
            </a:endParaRPr>
          </a:p>
          <a:p>
            <a:pPr marL="342900" lvl="0" indent="-257175" algn="l" rtl="0">
              <a:lnSpc>
                <a:spcPct val="100000"/>
              </a:lnSpc>
              <a:spcBef>
                <a:spcPts val="0"/>
              </a:spcBef>
              <a:spcAft>
                <a:spcPts val="0"/>
              </a:spcAft>
              <a:buClr>
                <a:srgbClr val="000000"/>
              </a:buClr>
              <a:buSzPts val="1800"/>
              <a:buFont typeface="Arial"/>
              <a:buChar char="•"/>
            </a:pPr>
            <a:r>
              <a:rPr lang="en" sz="1800">
                <a:solidFill>
                  <a:srgbClr val="000000"/>
                </a:solidFill>
                <a:latin typeface="Arial"/>
                <a:ea typeface="Arial"/>
                <a:cs typeface="Arial"/>
                <a:sym typeface="Arial"/>
              </a:rPr>
              <a:t>Notify Dispatch </a:t>
            </a:r>
            <a:r>
              <a:rPr lang="en" sz="1800" b="1">
                <a:solidFill>
                  <a:srgbClr val="000000"/>
                </a:solidFill>
                <a:latin typeface="Arial"/>
                <a:ea typeface="Arial"/>
                <a:cs typeface="Arial"/>
                <a:sym typeface="Arial"/>
              </a:rPr>
              <a:t>by cell phone or text</a:t>
            </a:r>
            <a:r>
              <a:rPr lang="en" sz="1800">
                <a:solidFill>
                  <a:srgbClr val="000000"/>
                </a:solidFill>
                <a:latin typeface="Arial"/>
                <a:ea typeface="Arial"/>
                <a:cs typeface="Arial"/>
                <a:sym typeface="Arial"/>
              </a:rPr>
              <a:t> (not radio - for privacy).</a:t>
            </a:r>
            <a:endParaRPr sz="1800">
              <a:solidFill>
                <a:srgbClr val="000000"/>
              </a:solidFill>
              <a:latin typeface="Arial"/>
              <a:ea typeface="Arial"/>
              <a:cs typeface="Arial"/>
              <a:sym typeface="Arial"/>
            </a:endParaRPr>
          </a:p>
          <a:p>
            <a:pPr marL="342900" lvl="0" indent="-257175" algn="l" rtl="0">
              <a:lnSpc>
                <a:spcPct val="100000"/>
              </a:lnSpc>
              <a:spcBef>
                <a:spcPts val="0"/>
              </a:spcBef>
              <a:spcAft>
                <a:spcPts val="0"/>
              </a:spcAft>
              <a:buClr>
                <a:srgbClr val="000000"/>
              </a:buClr>
              <a:buSzPts val="1800"/>
              <a:buFont typeface="Arial"/>
              <a:buChar char="•"/>
            </a:pPr>
            <a:r>
              <a:rPr lang="en" sz="1800">
                <a:solidFill>
                  <a:srgbClr val="000000"/>
                </a:solidFill>
                <a:latin typeface="Arial"/>
                <a:ea typeface="Arial"/>
                <a:cs typeface="Arial"/>
                <a:sym typeface="Arial"/>
              </a:rPr>
              <a:t>Small carcasses can be bagged in large, heavy-duty plastic yard debris bags and hauled back to Animal Control. </a:t>
            </a:r>
            <a:endParaRPr sz="1800">
              <a:solidFill>
                <a:srgbClr val="000000"/>
              </a:solidFill>
              <a:latin typeface="Arial"/>
              <a:ea typeface="Arial"/>
              <a:cs typeface="Arial"/>
              <a:sym typeface="Arial"/>
            </a:endParaRPr>
          </a:p>
          <a:p>
            <a:pPr marL="342900" lvl="0" indent="-257175" algn="l" rtl="0">
              <a:lnSpc>
                <a:spcPct val="100000"/>
              </a:lnSpc>
              <a:spcBef>
                <a:spcPts val="0"/>
              </a:spcBef>
              <a:spcAft>
                <a:spcPts val="0"/>
              </a:spcAft>
              <a:buClr>
                <a:srgbClr val="000000"/>
              </a:buClr>
              <a:buSzPts val="1800"/>
              <a:buFont typeface="Arial"/>
              <a:buChar char="•"/>
            </a:pPr>
            <a:r>
              <a:rPr lang="en" sz="1800">
                <a:solidFill>
                  <a:srgbClr val="000000"/>
                </a:solidFill>
                <a:latin typeface="Arial"/>
                <a:ea typeface="Arial"/>
                <a:cs typeface="Arial"/>
                <a:sym typeface="Arial"/>
              </a:rPr>
              <a:t>Tag the bag with species, size, color, gender, breed if known, and location (so owner can have closure).</a:t>
            </a:r>
            <a:endParaRPr sz="1800">
              <a:solidFill>
                <a:srgbClr val="000000"/>
              </a:solidFill>
              <a:latin typeface="Arial"/>
              <a:ea typeface="Arial"/>
              <a:cs typeface="Arial"/>
              <a:sym typeface="Arial"/>
            </a:endParaRPr>
          </a:p>
          <a:p>
            <a:pPr marL="342900" lvl="0" indent="-257175" algn="l" rtl="0">
              <a:lnSpc>
                <a:spcPct val="100000"/>
              </a:lnSpc>
              <a:spcBef>
                <a:spcPts val="0"/>
              </a:spcBef>
              <a:spcAft>
                <a:spcPts val="0"/>
              </a:spcAft>
              <a:buClr>
                <a:srgbClr val="000000"/>
              </a:buClr>
              <a:buSzPts val="1800"/>
              <a:buFont typeface="Arial"/>
              <a:buChar char="•"/>
            </a:pPr>
            <a:r>
              <a:rPr lang="en" sz="1800">
                <a:solidFill>
                  <a:srgbClr val="000000"/>
                </a:solidFill>
                <a:latin typeface="Arial"/>
                <a:ea typeface="Arial"/>
                <a:cs typeface="Arial"/>
                <a:sym typeface="Arial"/>
              </a:rPr>
              <a:t>Large Animal carcasses will be removed by Animal Control, but you should call or text the location so Animal Control can find it/them. </a:t>
            </a:r>
            <a:endParaRPr sz="1800">
              <a:solidFill>
                <a:srgbClr val="000000"/>
              </a:solidFill>
              <a:latin typeface="Arial"/>
              <a:ea typeface="Arial"/>
              <a:cs typeface="Arial"/>
              <a:sym typeface="Arial"/>
            </a:endParaRPr>
          </a:p>
          <a:p>
            <a:pPr marL="342900" lvl="0" indent="-257175" algn="l" rtl="0">
              <a:lnSpc>
                <a:spcPct val="100000"/>
              </a:lnSpc>
              <a:spcBef>
                <a:spcPts val="0"/>
              </a:spcBef>
              <a:spcAft>
                <a:spcPts val="0"/>
              </a:spcAft>
              <a:buClr>
                <a:srgbClr val="000000"/>
              </a:buClr>
              <a:buSzPts val="1800"/>
              <a:buFont typeface="Arial"/>
              <a:buChar char="•"/>
            </a:pPr>
            <a:r>
              <a:rPr lang="en" sz="1800" b="1">
                <a:solidFill>
                  <a:srgbClr val="000000"/>
                </a:solidFill>
                <a:latin typeface="Arial"/>
                <a:ea typeface="Arial"/>
                <a:cs typeface="Arial"/>
                <a:sym typeface="Arial"/>
              </a:rPr>
              <a:t>Deceased animal information is always confidential! </a:t>
            </a:r>
            <a:endParaRPr sz="1800">
              <a:solidFill>
                <a:srgbClr val="000000"/>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29"/>
          <p:cNvSpPr txBox="1">
            <a:spLocks noGrp="1"/>
          </p:cNvSpPr>
          <p:nvPr>
            <p:ph type="title" idx="4294967295"/>
          </p:nvPr>
        </p:nvSpPr>
        <p:spPr>
          <a:xfrm>
            <a:off x="342900" y="241662"/>
            <a:ext cx="6172200" cy="600000"/>
          </a:xfrm>
          <a:prstGeom prst="rect">
            <a:avLst/>
          </a:prstGeom>
          <a:noFill/>
          <a:ln>
            <a:noFill/>
          </a:ln>
        </p:spPr>
        <p:txBody>
          <a:bodyPr spcFirstLastPara="1" wrap="square" lIns="68550" tIns="34275" rIns="68550" bIns="34275" anchor="ctr" anchorCtr="0">
            <a:noAutofit/>
          </a:bodyPr>
          <a:lstStyle/>
          <a:p>
            <a:pPr marL="0" lvl="0" indent="0" algn="ctr" rtl="0">
              <a:lnSpc>
                <a:spcPct val="100000"/>
              </a:lnSpc>
              <a:spcBef>
                <a:spcPts val="0"/>
              </a:spcBef>
              <a:spcAft>
                <a:spcPts val="0"/>
              </a:spcAft>
              <a:buClr>
                <a:schemeClr val="dk2"/>
              </a:buClr>
              <a:buSzPts val="4000"/>
              <a:buNone/>
            </a:pPr>
            <a:r>
              <a:rPr lang="en" b="1">
                <a:solidFill>
                  <a:srgbClr val="38761D"/>
                </a:solidFill>
              </a:rPr>
              <a:t>Field Safety Issues</a:t>
            </a:r>
            <a:endParaRPr b="1">
              <a:solidFill>
                <a:srgbClr val="38761D"/>
              </a:solidFill>
            </a:endParaRPr>
          </a:p>
        </p:txBody>
      </p:sp>
      <p:pic>
        <p:nvPicPr>
          <p:cNvPr id="215" name="Google Shape;215;p29" descr="A giraffe eating leaves from a tree&#10;&#10;Description automatically generated"/>
          <p:cNvPicPr preferRelativeResize="0">
            <a:picLocks noGrp="1"/>
          </p:cNvPicPr>
          <p:nvPr>
            <p:ph type="body" idx="1"/>
          </p:nvPr>
        </p:nvPicPr>
        <p:blipFill rotWithShape="1">
          <a:blip r:embed="rId3">
            <a:alphaModFix/>
          </a:blip>
          <a:srcRect/>
          <a:stretch/>
        </p:blipFill>
        <p:spPr>
          <a:xfrm>
            <a:off x="139661" y="841732"/>
            <a:ext cx="3395031" cy="2061723"/>
          </a:xfrm>
          <a:prstGeom prst="rect">
            <a:avLst/>
          </a:prstGeom>
          <a:noFill/>
          <a:ln>
            <a:noFill/>
          </a:ln>
        </p:spPr>
      </p:pic>
      <p:sp>
        <p:nvSpPr>
          <p:cNvPr id="216" name="Google Shape;216;p29"/>
          <p:cNvSpPr txBox="1"/>
          <p:nvPr/>
        </p:nvSpPr>
        <p:spPr>
          <a:xfrm>
            <a:off x="342900" y="2980150"/>
            <a:ext cx="6172200" cy="1608940"/>
          </a:xfrm>
          <a:prstGeom prst="rect">
            <a:avLst/>
          </a:prstGeom>
          <a:noFill/>
          <a:ln>
            <a:noFill/>
          </a:ln>
        </p:spPr>
        <p:txBody>
          <a:bodyPr spcFirstLastPara="1" wrap="square" lIns="68550" tIns="34275" rIns="68550" bIns="3427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1" i="0" u="none" strike="noStrike" cap="none">
                <a:solidFill>
                  <a:srgbClr val="008000"/>
                </a:solidFill>
                <a:latin typeface="Arial"/>
                <a:ea typeface="Arial"/>
                <a:cs typeface="Arial"/>
                <a:sym typeface="Arial"/>
              </a:rPr>
              <a:t>Risk: </a:t>
            </a:r>
            <a:r>
              <a:rPr lang="en" sz="1800" b="0" i="0" u="none" strike="noStrike" cap="none">
                <a:solidFill>
                  <a:schemeClr val="dk1"/>
                </a:solidFill>
                <a:latin typeface="Arial"/>
                <a:ea typeface="Arial"/>
                <a:cs typeface="Arial"/>
                <a:sym typeface="Arial"/>
              </a:rPr>
              <a:t>Evacuated areas are not without people. They may be armed! They may assume you are a looter - or they may be looters themselves.</a:t>
            </a:r>
            <a:endParaRPr sz="18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 sz="1800" b="1" i="0" u="none" strike="noStrike" cap="none">
                <a:solidFill>
                  <a:srgbClr val="008000"/>
                </a:solidFill>
                <a:latin typeface="Arial"/>
                <a:ea typeface="Arial"/>
                <a:cs typeface="Arial"/>
                <a:sym typeface="Arial"/>
              </a:rPr>
              <a:t>Mitigation: </a:t>
            </a:r>
            <a:r>
              <a:rPr lang="en" sz="1800" b="0" i="0" u="none" strike="noStrike" cap="none">
                <a:solidFill>
                  <a:schemeClr val="dk1"/>
                </a:solidFill>
                <a:latin typeface="Arial"/>
                <a:ea typeface="Arial"/>
                <a:cs typeface="Arial"/>
                <a:sym typeface="Arial"/>
              </a:rPr>
              <a:t>Travel as a Caravan. Use the amber flashing light on vehicle roof. Wear your Napa CART logo shirt, ID, vest and hat or hard hat. Be friendly and stay calm. </a:t>
            </a: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 sz="1800" b="1" i="0" u="none" strike="noStrike" cap="none">
                <a:solidFill>
                  <a:schemeClr val="dk1"/>
                </a:solidFill>
                <a:latin typeface="Arial"/>
                <a:ea typeface="Arial"/>
                <a:cs typeface="Arial"/>
                <a:sym typeface="Arial"/>
              </a:rPr>
              <a:t>Leave</a:t>
            </a:r>
            <a:r>
              <a:rPr lang="en" sz="1800" b="0" i="0" u="none" strike="noStrike" cap="none">
                <a:solidFill>
                  <a:schemeClr val="dk1"/>
                </a:solidFill>
                <a:latin typeface="Arial"/>
                <a:ea typeface="Arial"/>
                <a:cs typeface="Arial"/>
                <a:sym typeface="Arial"/>
              </a:rPr>
              <a:t> or de-escalate situation to best of your ability.</a:t>
            </a:r>
            <a:endParaRPr sz="1800" b="0" i="0" u="none" strike="noStrike" cap="none">
              <a:solidFill>
                <a:srgbClr val="000000"/>
              </a:solidFill>
              <a:latin typeface="Arial"/>
              <a:ea typeface="Arial"/>
              <a:cs typeface="Arial"/>
              <a:sym typeface="Arial"/>
            </a:endParaRPr>
          </a:p>
        </p:txBody>
      </p:sp>
      <p:pic>
        <p:nvPicPr>
          <p:cNvPr id="217" name="Google Shape;217;p29" descr="A group of people in uniform&#10;&#10;Description automatically generated"/>
          <p:cNvPicPr preferRelativeResize="0"/>
          <p:nvPr/>
        </p:nvPicPr>
        <p:blipFill rotWithShape="1">
          <a:blip r:embed="rId4">
            <a:alphaModFix/>
          </a:blip>
          <a:srcRect/>
          <a:stretch/>
        </p:blipFill>
        <p:spPr>
          <a:xfrm>
            <a:off x="3534692" y="841732"/>
            <a:ext cx="3103308" cy="2061723"/>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30"/>
          <p:cNvSpPr txBox="1">
            <a:spLocks noGrp="1"/>
          </p:cNvSpPr>
          <p:nvPr>
            <p:ph type="title"/>
          </p:nvPr>
        </p:nvSpPr>
        <p:spPr>
          <a:xfrm>
            <a:off x="342900" y="1285875"/>
            <a:ext cx="6172200" cy="600075"/>
          </a:xfrm>
          <a:prstGeom prst="rect">
            <a:avLst/>
          </a:prstGeom>
          <a:noFill/>
          <a:ln>
            <a:noFill/>
          </a:ln>
        </p:spPr>
        <p:txBody>
          <a:bodyPr spcFirstLastPara="1" wrap="square" lIns="68550" tIns="34275" rIns="68550" bIns="34275" anchor="ctr" anchorCtr="0">
            <a:noAutofit/>
          </a:bodyPr>
          <a:lstStyle/>
          <a:p>
            <a:pPr marL="0" lvl="0" indent="0" algn="l" rtl="0">
              <a:lnSpc>
                <a:spcPct val="100000"/>
              </a:lnSpc>
              <a:spcBef>
                <a:spcPts val="0"/>
              </a:spcBef>
              <a:spcAft>
                <a:spcPts val="0"/>
              </a:spcAft>
              <a:buSzPts val="1400"/>
              <a:buNone/>
            </a:pPr>
            <a:endParaRPr/>
          </a:p>
        </p:txBody>
      </p:sp>
      <p:sp>
        <p:nvSpPr>
          <p:cNvPr id="224" name="Google Shape;224;p30"/>
          <p:cNvSpPr txBox="1">
            <a:spLocks noGrp="1"/>
          </p:cNvSpPr>
          <p:nvPr>
            <p:ph type="body" idx="1"/>
          </p:nvPr>
        </p:nvSpPr>
        <p:spPr>
          <a:xfrm>
            <a:off x="342900" y="1908274"/>
            <a:ext cx="6172200" cy="2432475"/>
          </a:xfrm>
          <a:prstGeom prst="rect">
            <a:avLst/>
          </a:prstGeom>
          <a:noFill/>
          <a:ln>
            <a:noFill/>
          </a:ln>
        </p:spPr>
        <p:txBody>
          <a:bodyPr spcFirstLastPara="1" wrap="square" lIns="68550" tIns="34275" rIns="68550" bIns="34275" anchor="t" anchorCtr="0">
            <a:noAutofit/>
          </a:bodyPr>
          <a:lstStyle/>
          <a:p>
            <a:pPr marL="0" lvl="0" indent="0" algn="l" rtl="0">
              <a:lnSpc>
                <a:spcPct val="100000"/>
              </a:lnSpc>
              <a:spcBef>
                <a:spcPts val="225"/>
              </a:spcBef>
              <a:spcAft>
                <a:spcPts val="0"/>
              </a:spcAft>
              <a:buSzPts val="1800"/>
              <a:buNone/>
            </a:pPr>
            <a:endParaRPr/>
          </a:p>
        </p:txBody>
      </p:sp>
      <p:pic>
        <p:nvPicPr>
          <p:cNvPr id="225" name="Google Shape;225;p30"/>
          <p:cNvPicPr preferRelativeResize="0"/>
          <p:nvPr/>
        </p:nvPicPr>
        <p:blipFill rotWithShape="1">
          <a:blip r:embed="rId3">
            <a:alphaModFix/>
          </a:blip>
          <a:srcRect r="3941" b="4146"/>
          <a:stretch/>
        </p:blipFill>
        <p:spPr>
          <a:xfrm>
            <a:off x="0" y="0"/>
            <a:ext cx="6858000" cy="51435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31"/>
          <p:cNvSpPr txBox="1">
            <a:spLocks noGrp="1"/>
          </p:cNvSpPr>
          <p:nvPr>
            <p:ph type="title" idx="4294967295"/>
          </p:nvPr>
        </p:nvSpPr>
        <p:spPr>
          <a:xfrm>
            <a:off x="342900" y="259914"/>
            <a:ext cx="6172200" cy="600000"/>
          </a:xfrm>
          <a:prstGeom prst="rect">
            <a:avLst/>
          </a:prstGeom>
          <a:noFill/>
          <a:ln>
            <a:noFill/>
          </a:ln>
        </p:spPr>
        <p:txBody>
          <a:bodyPr spcFirstLastPara="1" wrap="square" lIns="68550" tIns="34275" rIns="68550" bIns="34275" anchor="ctr" anchorCtr="0">
            <a:noAutofit/>
          </a:bodyPr>
          <a:lstStyle/>
          <a:p>
            <a:pPr marL="0" lvl="0" indent="0" algn="ctr" rtl="0">
              <a:lnSpc>
                <a:spcPct val="100000"/>
              </a:lnSpc>
              <a:spcBef>
                <a:spcPts val="0"/>
              </a:spcBef>
              <a:spcAft>
                <a:spcPts val="0"/>
              </a:spcAft>
              <a:buClr>
                <a:schemeClr val="dk2"/>
              </a:buClr>
              <a:buSzPts val="4000"/>
              <a:buNone/>
            </a:pPr>
            <a:r>
              <a:rPr lang="en">
                <a:solidFill>
                  <a:srgbClr val="38761D"/>
                </a:solidFill>
                <a:latin typeface="Trebuchet MS"/>
                <a:ea typeface="Trebuchet MS"/>
                <a:cs typeface="Trebuchet MS"/>
                <a:sym typeface="Trebuchet MS"/>
              </a:rPr>
              <a:t>“</a:t>
            </a:r>
            <a:r>
              <a:rPr lang="en" b="1">
                <a:solidFill>
                  <a:srgbClr val="38761D"/>
                </a:solidFill>
              </a:rPr>
              <a:t>Take Your Time and Hurry</a:t>
            </a:r>
            <a:r>
              <a:rPr lang="en">
                <a:solidFill>
                  <a:srgbClr val="38761D"/>
                </a:solidFill>
                <a:latin typeface="Trebuchet MS"/>
                <a:ea typeface="Trebuchet MS"/>
                <a:cs typeface="Trebuchet MS"/>
                <a:sym typeface="Trebuchet MS"/>
              </a:rPr>
              <a:t>”</a:t>
            </a:r>
            <a:endParaRPr>
              <a:solidFill>
                <a:srgbClr val="38761D"/>
              </a:solidFill>
            </a:endParaRPr>
          </a:p>
        </p:txBody>
      </p:sp>
      <p:sp>
        <p:nvSpPr>
          <p:cNvPr id="231" name="Google Shape;231;p31"/>
          <p:cNvSpPr txBox="1">
            <a:spLocks noGrp="1"/>
          </p:cNvSpPr>
          <p:nvPr>
            <p:ph type="body" idx="1"/>
          </p:nvPr>
        </p:nvSpPr>
        <p:spPr>
          <a:xfrm>
            <a:off x="162900" y="706086"/>
            <a:ext cx="6532200" cy="4177500"/>
          </a:xfrm>
          <a:prstGeom prst="rect">
            <a:avLst/>
          </a:prstGeom>
          <a:noFill/>
          <a:ln>
            <a:noFill/>
          </a:ln>
        </p:spPr>
        <p:txBody>
          <a:bodyPr spcFirstLastPara="1" wrap="square" lIns="68550" tIns="34275" rIns="68550" bIns="34275" anchor="t" anchorCtr="0">
            <a:noAutofit/>
          </a:bodyPr>
          <a:lstStyle/>
          <a:p>
            <a:pPr marL="273844" lvl="0" indent="-163115" algn="l" rtl="0">
              <a:lnSpc>
                <a:spcPct val="100000"/>
              </a:lnSpc>
              <a:spcBef>
                <a:spcPts val="0"/>
              </a:spcBef>
              <a:spcAft>
                <a:spcPts val="0"/>
              </a:spcAft>
              <a:buClr>
                <a:srgbClr val="595959"/>
              </a:buClr>
              <a:buSzPts val="1800"/>
              <a:buFont typeface="Arial"/>
              <a:buChar char="•"/>
            </a:pPr>
            <a:r>
              <a:rPr lang="en" sz="1800" b="1" dirty="0">
                <a:solidFill>
                  <a:srgbClr val="C00000"/>
                </a:solidFill>
                <a:latin typeface="Arial"/>
                <a:ea typeface="Arial"/>
                <a:cs typeface="Arial"/>
                <a:sym typeface="Arial"/>
              </a:rPr>
              <a:t>Despite pressure to hurry, </a:t>
            </a:r>
            <a:r>
              <a:rPr lang="en" sz="1800" b="1" i="0" u="none" dirty="0">
                <a:solidFill>
                  <a:srgbClr val="C00000"/>
                </a:solidFill>
                <a:latin typeface="Arial"/>
                <a:ea typeface="Arial"/>
                <a:cs typeface="Arial"/>
                <a:sym typeface="Arial"/>
              </a:rPr>
              <a:t>take the time to do it right.</a:t>
            </a:r>
            <a:endParaRPr sz="1800" b="1" dirty="0">
              <a:solidFill>
                <a:srgbClr val="C00000"/>
              </a:solidFill>
              <a:latin typeface="Arial"/>
              <a:ea typeface="Arial"/>
              <a:cs typeface="Arial"/>
              <a:sym typeface="Arial"/>
            </a:endParaRPr>
          </a:p>
          <a:p>
            <a:pPr marL="273844" lvl="0" indent="-156765" algn="l" rtl="0">
              <a:lnSpc>
                <a:spcPct val="100000"/>
              </a:lnSpc>
              <a:spcBef>
                <a:spcPts val="225"/>
              </a:spcBef>
              <a:spcAft>
                <a:spcPts val="0"/>
              </a:spcAft>
              <a:buClr>
                <a:srgbClr val="8E887C"/>
              </a:buClr>
              <a:buSzPts val="1700"/>
              <a:buFont typeface="Arial"/>
              <a:buChar char="•"/>
            </a:pPr>
            <a:r>
              <a:rPr lang="en" sz="1700" i="0" u="none" dirty="0">
                <a:solidFill>
                  <a:schemeClr val="dk1"/>
                </a:solidFill>
                <a:latin typeface="Arial"/>
                <a:ea typeface="Arial"/>
                <a:cs typeface="Arial"/>
                <a:sym typeface="Arial"/>
              </a:rPr>
              <a:t>Before leaving a scene, take a deep breath, huddle with team mates, and make sure:</a:t>
            </a:r>
            <a:endParaRPr sz="1700" dirty="0">
              <a:latin typeface="Arial"/>
              <a:ea typeface="Arial"/>
              <a:cs typeface="Arial"/>
              <a:sym typeface="Arial"/>
            </a:endParaRPr>
          </a:p>
          <a:p>
            <a:pPr marL="492919" lvl="1" indent="-159147" algn="l" rtl="0">
              <a:lnSpc>
                <a:spcPct val="100000"/>
              </a:lnSpc>
              <a:spcBef>
                <a:spcPts val="225"/>
              </a:spcBef>
              <a:spcAft>
                <a:spcPts val="0"/>
              </a:spcAft>
              <a:buClr>
                <a:schemeClr val="accent2"/>
              </a:buClr>
              <a:buSzPts val="1700"/>
              <a:buFont typeface="Arial"/>
              <a:buChar char="▫"/>
            </a:pPr>
            <a:r>
              <a:rPr lang="en" sz="1700" dirty="0">
                <a:solidFill>
                  <a:schemeClr val="dk1"/>
                </a:solidFill>
                <a:latin typeface="Arial"/>
                <a:ea typeface="Arial"/>
                <a:cs typeface="Arial"/>
                <a:sym typeface="Arial"/>
              </a:rPr>
              <a:t>Every gate or door that you opened has been closed properly. If you found it locked, lock it when you leave.</a:t>
            </a:r>
            <a:endParaRPr sz="1700" dirty="0">
              <a:solidFill>
                <a:schemeClr val="dk1"/>
              </a:solidFill>
              <a:latin typeface="Arial"/>
              <a:ea typeface="Arial"/>
              <a:cs typeface="Arial"/>
              <a:sym typeface="Arial"/>
            </a:endParaRPr>
          </a:p>
          <a:p>
            <a:pPr marL="492919" lvl="1" indent="-159147" algn="l" rtl="0">
              <a:lnSpc>
                <a:spcPct val="100000"/>
              </a:lnSpc>
              <a:spcBef>
                <a:spcPts val="225"/>
              </a:spcBef>
              <a:spcAft>
                <a:spcPts val="0"/>
              </a:spcAft>
              <a:buClr>
                <a:schemeClr val="accent2"/>
              </a:buClr>
              <a:buSzPts val="1700"/>
              <a:buFont typeface="Arial"/>
              <a:buChar char="▫"/>
            </a:pPr>
            <a:r>
              <a:rPr lang="en" sz="1700" dirty="0">
                <a:solidFill>
                  <a:schemeClr val="dk1"/>
                </a:solidFill>
                <a:latin typeface="Arial"/>
                <a:ea typeface="Arial"/>
                <a:cs typeface="Arial"/>
                <a:sym typeface="Arial"/>
              </a:rPr>
              <a:t>Keys (if used per owner’s instructions) are replaced where you found them.</a:t>
            </a:r>
            <a:endParaRPr sz="1700" dirty="0">
              <a:latin typeface="Arial"/>
              <a:ea typeface="Arial"/>
              <a:cs typeface="Arial"/>
              <a:sym typeface="Arial"/>
            </a:endParaRPr>
          </a:p>
          <a:p>
            <a:pPr marL="298847" lvl="1" indent="0" algn="l" rtl="0">
              <a:lnSpc>
                <a:spcPct val="100000"/>
              </a:lnSpc>
              <a:spcBef>
                <a:spcPts val="225"/>
              </a:spcBef>
              <a:spcAft>
                <a:spcPts val="0"/>
              </a:spcAft>
              <a:buClr>
                <a:schemeClr val="accent2"/>
              </a:buClr>
              <a:buSzPts val="2400"/>
              <a:buNone/>
            </a:pPr>
            <a:r>
              <a:rPr lang="en" sz="1800" b="1" dirty="0">
                <a:solidFill>
                  <a:schemeClr val="dk1"/>
                </a:solidFill>
                <a:latin typeface="Arial"/>
                <a:ea typeface="Arial"/>
                <a:cs typeface="Arial"/>
                <a:sym typeface="Arial"/>
              </a:rPr>
              <a:t>Most importantly:</a:t>
            </a:r>
            <a:endParaRPr sz="1800" b="1" dirty="0">
              <a:solidFill>
                <a:schemeClr val="dk1"/>
              </a:solidFill>
              <a:latin typeface="Arial"/>
              <a:ea typeface="Arial"/>
              <a:cs typeface="Arial"/>
              <a:sym typeface="Arial"/>
            </a:endParaRPr>
          </a:p>
          <a:p>
            <a:pPr marL="492919" lvl="1" indent="-165497" algn="l" rtl="0">
              <a:lnSpc>
                <a:spcPct val="100000"/>
              </a:lnSpc>
              <a:spcBef>
                <a:spcPts val="225"/>
              </a:spcBef>
              <a:spcAft>
                <a:spcPts val="0"/>
              </a:spcAft>
              <a:buClr>
                <a:schemeClr val="accent2"/>
              </a:buClr>
              <a:buSzPts val="1800"/>
              <a:buFont typeface="Georgia"/>
              <a:buChar char="▫"/>
            </a:pPr>
            <a:r>
              <a:rPr lang="en" sz="1800" b="1" dirty="0">
                <a:solidFill>
                  <a:srgbClr val="CC0000"/>
                </a:solidFill>
                <a:latin typeface="Arial"/>
                <a:ea typeface="Arial"/>
                <a:cs typeface="Arial"/>
                <a:sym typeface="Arial"/>
              </a:rPr>
              <a:t>Make sure captured animals (including those in a crate) are now physically present </a:t>
            </a:r>
            <a:r>
              <a:rPr lang="en" sz="1800" dirty="0">
                <a:solidFill>
                  <a:srgbClr val="CC0000"/>
                </a:solidFill>
                <a:latin typeface="Arial"/>
                <a:ea typeface="Arial"/>
                <a:cs typeface="Arial"/>
                <a:sym typeface="Arial"/>
              </a:rPr>
              <a:t>in your vehicle; </a:t>
            </a:r>
            <a:br>
              <a:rPr lang="en" sz="1800" dirty="0">
                <a:solidFill>
                  <a:schemeClr val="dk1"/>
                </a:solidFill>
                <a:latin typeface="Arial"/>
                <a:ea typeface="Arial"/>
                <a:cs typeface="Arial"/>
                <a:sym typeface="Arial"/>
              </a:rPr>
            </a:br>
            <a:r>
              <a:rPr lang="en" sz="1800" dirty="0">
                <a:solidFill>
                  <a:schemeClr val="dk1"/>
                </a:solidFill>
                <a:latin typeface="Arial"/>
                <a:ea typeface="Arial"/>
                <a:cs typeface="Arial"/>
                <a:sym typeface="Arial"/>
              </a:rPr>
              <a:t>Don’t leave any crated or captured animal behind!</a:t>
            </a:r>
            <a:endParaRPr sz="1800" dirty="0">
              <a:solidFill>
                <a:schemeClr val="dk1"/>
              </a:solidFill>
              <a:latin typeface="Arial"/>
              <a:ea typeface="Arial"/>
              <a:cs typeface="Arial"/>
              <a:sym typeface="Arial"/>
            </a:endParaRPr>
          </a:p>
          <a:p>
            <a:pPr marL="492919" lvl="1" indent="-165497" algn="l" rtl="0">
              <a:lnSpc>
                <a:spcPct val="100000"/>
              </a:lnSpc>
              <a:spcBef>
                <a:spcPts val="225"/>
              </a:spcBef>
              <a:spcAft>
                <a:spcPts val="0"/>
              </a:spcAft>
              <a:buClr>
                <a:srgbClr val="CC0000"/>
              </a:buClr>
              <a:buSzPts val="1800"/>
              <a:buFont typeface="Arial"/>
              <a:buChar char="▫"/>
            </a:pPr>
            <a:r>
              <a:rPr lang="en" sz="1800" b="1" dirty="0">
                <a:solidFill>
                  <a:srgbClr val="CC0000"/>
                </a:solidFill>
                <a:latin typeface="Arial"/>
                <a:ea typeface="Arial"/>
                <a:cs typeface="Arial"/>
                <a:sym typeface="Arial"/>
              </a:rPr>
              <a:t>Under stress, short term memory can fail you. Actually go check!</a:t>
            </a:r>
            <a:endParaRPr sz="1800" b="1" dirty="0">
              <a:solidFill>
                <a:srgbClr val="CC0000"/>
              </a:solidFill>
              <a:latin typeface="Arial"/>
              <a:ea typeface="Arial"/>
              <a:cs typeface="Arial"/>
              <a:sym typeface="Arial"/>
            </a:endParaRPr>
          </a:p>
          <a:p>
            <a:pPr marL="492919" lvl="1" indent="-165497" algn="l" rtl="0">
              <a:lnSpc>
                <a:spcPct val="100000"/>
              </a:lnSpc>
              <a:spcBef>
                <a:spcPts val="225"/>
              </a:spcBef>
              <a:spcAft>
                <a:spcPts val="0"/>
              </a:spcAft>
              <a:buClr>
                <a:schemeClr val="dk1"/>
              </a:buClr>
              <a:buSzPts val="1800"/>
              <a:buFont typeface="Arial"/>
              <a:buChar char="▫"/>
            </a:pPr>
            <a:r>
              <a:rPr lang="en" sz="1800" dirty="0">
                <a:solidFill>
                  <a:schemeClr val="dk1"/>
                </a:solidFill>
                <a:latin typeface="Arial"/>
                <a:ea typeface="Arial"/>
                <a:cs typeface="Arial"/>
                <a:sym typeface="Arial"/>
              </a:rPr>
              <a:t>Team should stop to review assignment before leaving.</a:t>
            </a:r>
            <a:endParaRPr sz="1800" dirty="0">
              <a:solidFill>
                <a:schemeClr val="dk1"/>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32"/>
          <p:cNvSpPr txBox="1">
            <a:spLocks noGrp="1"/>
          </p:cNvSpPr>
          <p:nvPr>
            <p:ph type="body" idx="1"/>
          </p:nvPr>
        </p:nvSpPr>
        <p:spPr>
          <a:xfrm>
            <a:off x="2905175" y="985350"/>
            <a:ext cx="3704700" cy="2931300"/>
          </a:xfrm>
          <a:prstGeom prst="rect">
            <a:avLst/>
          </a:prstGeom>
          <a:noFill/>
          <a:ln>
            <a:noFill/>
          </a:ln>
        </p:spPr>
        <p:txBody>
          <a:bodyPr spcFirstLastPara="1" wrap="square" lIns="68550" tIns="34275" rIns="68550" bIns="34275" anchor="t" anchorCtr="0">
            <a:noAutofit/>
          </a:bodyPr>
          <a:lstStyle/>
          <a:p>
            <a:pPr marL="273844" lvl="0" indent="-118664" algn="l" rtl="0">
              <a:lnSpc>
                <a:spcPct val="100000"/>
              </a:lnSpc>
              <a:spcBef>
                <a:spcPts val="0"/>
              </a:spcBef>
              <a:spcAft>
                <a:spcPts val="0"/>
              </a:spcAft>
              <a:buClr>
                <a:srgbClr val="000000"/>
              </a:buClr>
              <a:buSzPts val="1400"/>
              <a:buFont typeface="Arial"/>
              <a:buChar char="•"/>
            </a:pPr>
            <a:r>
              <a:rPr lang="en" sz="1400" dirty="0">
                <a:solidFill>
                  <a:srgbClr val="000000"/>
                </a:solidFill>
                <a:latin typeface="Arial"/>
                <a:ea typeface="Arial"/>
                <a:cs typeface="Arial"/>
                <a:sym typeface="Arial"/>
              </a:rPr>
              <a:t>When time is of the essence and there are many animals needing help, a “Lily Pad” Operation may be used. </a:t>
            </a:r>
            <a:endParaRPr sz="1400" dirty="0">
              <a:solidFill>
                <a:srgbClr val="000000"/>
              </a:solidFill>
              <a:latin typeface="Arial"/>
              <a:ea typeface="Arial"/>
              <a:cs typeface="Arial"/>
              <a:sym typeface="Arial"/>
            </a:endParaRPr>
          </a:p>
          <a:p>
            <a:pPr marL="273844" lvl="0" indent="-118664" algn="l" rtl="0">
              <a:lnSpc>
                <a:spcPct val="100000"/>
              </a:lnSpc>
              <a:spcBef>
                <a:spcPts val="0"/>
              </a:spcBef>
              <a:spcAft>
                <a:spcPts val="0"/>
              </a:spcAft>
              <a:buClr>
                <a:srgbClr val="000000"/>
              </a:buClr>
              <a:buSzPts val="1400"/>
              <a:buFont typeface="Arial"/>
              <a:buChar char="•"/>
            </a:pPr>
            <a:r>
              <a:rPr lang="en" sz="1400" dirty="0">
                <a:solidFill>
                  <a:srgbClr val="000000"/>
                </a:solidFill>
                <a:latin typeface="Arial"/>
                <a:ea typeface="Arial"/>
                <a:cs typeface="Arial"/>
                <a:sym typeface="Arial"/>
              </a:rPr>
              <a:t>In this operation, one trailer waits at the police/fire barricade, while others go into the affected areas to pick up animals. </a:t>
            </a:r>
            <a:endParaRPr sz="1400" dirty="0">
              <a:solidFill>
                <a:srgbClr val="000000"/>
              </a:solidFill>
              <a:latin typeface="Arial"/>
              <a:ea typeface="Arial"/>
              <a:cs typeface="Arial"/>
              <a:sym typeface="Arial"/>
            </a:endParaRPr>
          </a:p>
          <a:p>
            <a:pPr marL="273844" lvl="0" indent="-109139" algn="l" rtl="0">
              <a:lnSpc>
                <a:spcPct val="100000"/>
              </a:lnSpc>
              <a:spcBef>
                <a:spcPts val="225"/>
              </a:spcBef>
              <a:spcAft>
                <a:spcPts val="0"/>
              </a:spcAft>
              <a:buClr>
                <a:srgbClr val="000000"/>
              </a:buClr>
              <a:buSzPts val="1400"/>
              <a:buFont typeface="Arial"/>
              <a:buChar char="•"/>
            </a:pPr>
            <a:r>
              <a:rPr lang="en" sz="1400" dirty="0">
                <a:solidFill>
                  <a:srgbClr val="000000"/>
                </a:solidFill>
                <a:latin typeface="Arial"/>
                <a:ea typeface="Arial"/>
                <a:cs typeface="Arial"/>
                <a:sym typeface="Arial"/>
              </a:rPr>
              <a:t>When a rig returns, the Field driver takes the fresh trailer and the waiting driver takes the full trailer back to the shelter. This saves time, because the Field team does not have to keep going through the barricade and navigating traffic back to the shelter.</a:t>
            </a:r>
            <a:endParaRPr sz="1400" dirty="0">
              <a:solidFill>
                <a:srgbClr val="000000"/>
              </a:solidFill>
              <a:latin typeface="Arial"/>
              <a:ea typeface="Arial"/>
              <a:cs typeface="Arial"/>
              <a:sym typeface="Arial"/>
            </a:endParaRPr>
          </a:p>
          <a:p>
            <a:pPr marL="215503" lvl="0" indent="0" algn="l" rtl="0">
              <a:lnSpc>
                <a:spcPct val="100000"/>
              </a:lnSpc>
              <a:spcBef>
                <a:spcPts val="225"/>
              </a:spcBef>
              <a:spcAft>
                <a:spcPts val="0"/>
              </a:spcAft>
              <a:buClr>
                <a:srgbClr val="8E887C"/>
              </a:buClr>
              <a:buSzPts val="2800"/>
              <a:buNone/>
            </a:pPr>
            <a:endParaRPr sz="1350" dirty="0">
              <a:solidFill>
                <a:schemeClr val="dk1"/>
              </a:solidFill>
              <a:latin typeface="Arial"/>
              <a:ea typeface="Arial"/>
              <a:cs typeface="Arial"/>
              <a:sym typeface="Arial"/>
            </a:endParaRPr>
          </a:p>
        </p:txBody>
      </p:sp>
      <p:pic>
        <p:nvPicPr>
          <p:cNvPr id="237" name="Google Shape;237;p32"/>
          <p:cNvPicPr preferRelativeResize="0"/>
          <p:nvPr/>
        </p:nvPicPr>
        <p:blipFill rotWithShape="1">
          <a:blip r:embed="rId3">
            <a:alphaModFix/>
          </a:blip>
          <a:srcRect/>
          <a:stretch/>
        </p:blipFill>
        <p:spPr>
          <a:xfrm>
            <a:off x="42300" y="985350"/>
            <a:ext cx="3004300" cy="3008701"/>
          </a:xfrm>
          <a:prstGeom prst="rect">
            <a:avLst/>
          </a:prstGeom>
          <a:noFill/>
          <a:ln>
            <a:noFill/>
          </a:ln>
        </p:spPr>
      </p:pic>
      <p:pic>
        <p:nvPicPr>
          <p:cNvPr id="238" name="Google Shape;238;p32"/>
          <p:cNvPicPr preferRelativeResize="0"/>
          <p:nvPr/>
        </p:nvPicPr>
        <p:blipFill rotWithShape="1">
          <a:blip r:embed="rId4">
            <a:alphaModFix/>
          </a:blip>
          <a:srcRect/>
          <a:stretch/>
        </p:blipFill>
        <p:spPr>
          <a:xfrm>
            <a:off x="5608948" y="227154"/>
            <a:ext cx="1001065" cy="758208"/>
          </a:xfrm>
          <a:prstGeom prst="rect">
            <a:avLst/>
          </a:prstGeom>
          <a:noFill/>
          <a:ln>
            <a:noFill/>
          </a:ln>
        </p:spPr>
      </p:pic>
      <p:sp>
        <p:nvSpPr>
          <p:cNvPr id="239" name="Google Shape;239;p32"/>
          <p:cNvSpPr txBox="1">
            <a:spLocks noGrp="1"/>
          </p:cNvSpPr>
          <p:nvPr>
            <p:ph type="title" idx="4294967295"/>
          </p:nvPr>
        </p:nvSpPr>
        <p:spPr>
          <a:xfrm>
            <a:off x="0" y="275476"/>
            <a:ext cx="6172200" cy="600075"/>
          </a:xfrm>
          <a:prstGeom prst="rect">
            <a:avLst/>
          </a:prstGeom>
          <a:noFill/>
          <a:ln>
            <a:noFill/>
          </a:ln>
        </p:spPr>
        <p:txBody>
          <a:bodyPr spcFirstLastPara="1" wrap="square" lIns="68550" tIns="34275" rIns="68550" bIns="34275" anchor="ctr" anchorCtr="0">
            <a:noAutofit/>
          </a:bodyPr>
          <a:lstStyle/>
          <a:p>
            <a:pPr marL="0" lvl="0" indent="0" algn="ctr" rtl="0">
              <a:lnSpc>
                <a:spcPct val="100000"/>
              </a:lnSpc>
              <a:spcBef>
                <a:spcPts val="0"/>
              </a:spcBef>
              <a:spcAft>
                <a:spcPts val="0"/>
              </a:spcAft>
              <a:buClr>
                <a:schemeClr val="dk2"/>
              </a:buClr>
              <a:buSzPts val="4000"/>
              <a:buNone/>
            </a:pPr>
            <a:r>
              <a:rPr lang="en" sz="3000" b="1">
                <a:solidFill>
                  <a:srgbClr val="38761D"/>
                </a:solidFill>
              </a:rPr>
              <a:t>The “Lily Pad” Operation</a:t>
            </a:r>
            <a:endParaRPr b="1">
              <a:solidFill>
                <a:srgbClr val="38761D"/>
              </a:solidFill>
            </a:endParaRPr>
          </a:p>
        </p:txBody>
      </p:sp>
      <p:sp>
        <p:nvSpPr>
          <p:cNvPr id="240" name="Google Shape;240;p32"/>
          <p:cNvSpPr txBox="1"/>
          <p:nvPr/>
        </p:nvSpPr>
        <p:spPr>
          <a:xfrm>
            <a:off x="247950" y="3916648"/>
            <a:ext cx="6362100" cy="901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dirty="0">
                <a:solidFill>
                  <a:srgbClr val="000000"/>
                </a:solidFill>
                <a:latin typeface="Arial"/>
                <a:ea typeface="Arial"/>
                <a:cs typeface="Arial"/>
                <a:sym typeface="Arial"/>
              </a:rPr>
              <a:t>Or, In the case of this lily pad operation for small animals, teams bring animals to a large transport trailer, then immediately return to the field for more. The transport trailer goes back to the shelter when it has a full load, and a new one takes its place at the barricade.</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F95BA-3077-2541-8CD6-85D6DEFDD79D}"/>
              </a:ext>
            </a:extLst>
          </p:cNvPr>
          <p:cNvSpPr>
            <a:spLocks noGrp="1"/>
          </p:cNvSpPr>
          <p:nvPr>
            <p:ph type="ctrTitle"/>
          </p:nvPr>
        </p:nvSpPr>
        <p:spPr>
          <a:xfrm>
            <a:off x="233700" y="305551"/>
            <a:ext cx="6390600" cy="542861"/>
          </a:xfrm>
        </p:spPr>
        <p:txBody>
          <a:bodyPr/>
          <a:lstStyle/>
          <a:p>
            <a:r>
              <a:rPr lang="en-US" sz="2800" dirty="0">
                <a:solidFill>
                  <a:srgbClr val="4E8F00"/>
                </a:solidFill>
              </a:rPr>
              <a:t>Videos Used In This Unit</a:t>
            </a:r>
          </a:p>
        </p:txBody>
      </p:sp>
      <p:sp>
        <p:nvSpPr>
          <p:cNvPr id="3" name="Subtitle 2">
            <a:extLst>
              <a:ext uri="{FF2B5EF4-FFF2-40B4-BE49-F238E27FC236}">
                <a16:creationId xmlns:a16="http://schemas.microsoft.com/office/drawing/2014/main" id="{B997811B-6252-F14A-95C5-BACBD2494140}"/>
              </a:ext>
            </a:extLst>
          </p:cNvPr>
          <p:cNvSpPr>
            <a:spLocks noGrp="1"/>
          </p:cNvSpPr>
          <p:nvPr>
            <p:ph type="subTitle" idx="1"/>
          </p:nvPr>
        </p:nvSpPr>
        <p:spPr>
          <a:xfrm>
            <a:off x="233775" y="744718"/>
            <a:ext cx="6390600" cy="4317476"/>
          </a:xfrm>
        </p:spPr>
        <p:txBody>
          <a:bodyPr/>
          <a:lstStyle/>
          <a:p>
            <a:r>
              <a:rPr lang="en-US" sz="1800" dirty="0">
                <a:latin typeface="+mn-lt"/>
              </a:rPr>
              <a:t>This unit includes several videos. If you prefer to watch them all at once, here they are:</a:t>
            </a:r>
          </a:p>
          <a:p>
            <a:pPr algn="l"/>
            <a:r>
              <a:rPr lang="en-US" sz="1800" dirty="0">
                <a:latin typeface="+mn-lt"/>
              </a:rPr>
              <a:t>Dog Safety: </a:t>
            </a:r>
            <a:r>
              <a:rPr lang="en-US" sz="1800" dirty="0">
                <a:latin typeface="+mn-lt"/>
                <a:hlinkClick r:id="rId2"/>
              </a:rPr>
              <a:t>http://www.youtube.com/watch?v=mJOth6Qk92o</a:t>
            </a:r>
            <a:r>
              <a:rPr lang="en-US" sz="1800" dirty="0">
                <a:latin typeface="+mn-lt"/>
              </a:rPr>
              <a:t>  </a:t>
            </a:r>
          </a:p>
          <a:p>
            <a:pPr algn="l"/>
            <a:r>
              <a:rPr lang="en-US" sz="1800" dirty="0">
                <a:latin typeface="+mn-lt"/>
              </a:rPr>
              <a:t>Dog Body Language </a:t>
            </a:r>
            <a:r>
              <a:rPr lang="en-US" sz="1800" dirty="0">
                <a:latin typeface="+mn-lt"/>
                <a:hlinkClick r:id="rId3"/>
              </a:rPr>
              <a:t>http://www.youtube.com/watch?v=2dshMP9g1aM</a:t>
            </a:r>
            <a:r>
              <a:rPr lang="en-US" sz="1800" dirty="0">
                <a:latin typeface="+mn-lt"/>
              </a:rPr>
              <a:t> </a:t>
            </a:r>
          </a:p>
          <a:p>
            <a:pPr algn="l"/>
            <a:r>
              <a:rPr lang="en-US" sz="1800" dirty="0">
                <a:latin typeface="+mn-lt"/>
              </a:rPr>
              <a:t>Safe Muzzles </a:t>
            </a:r>
            <a:r>
              <a:rPr lang="en-US" sz="1800" dirty="0">
                <a:latin typeface="+mn-lt"/>
                <a:hlinkClick r:id="rId4"/>
              </a:rPr>
              <a:t>http://www.youtube.com/watch?v=s_5-o24qZo8</a:t>
            </a:r>
            <a:r>
              <a:rPr lang="en-US" sz="1800" dirty="0">
                <a:latin typeface="+mn-lt"/>
              </a:rPr>
              <a:t> </a:t>
            </a:r>
          </a:p>
          <a:p>
            <a:pPr algn="l"/>
            <a:r>
              <a:rPr lang="en-US" sz="1800" dirty="0">
                <a:latin typeface="+mn-lt"/>
              </a:rPr>
              <a:t>Cat Handling Safety </a:t>
            </a:r>
            <a:r>
              <a:rPr lang="en-US" sz="1800" dirty="0">
                <a:latin typeface="+mn-lt"/>
                <a:hlinkClick r:id="rId5"/>
              </a:rPr>
              <a:t>http://www.youtube.com/watch?v=UIyfNM6y3vU</a:t>
            </a:r>
            <a:endParaRPr lang="en-US" sz="1800" dirty="0">
              <a:latin typeface="+mn-lt"/>
            </a:endParaRPr>
          </a:p>
          <a:p>
            <a:pPr algn="l"/>
            <a:r>
              <a:rPr lang="en-US" sz="1800" dirty="0">
                <a:latin typeface="+mn-lt"/>
              </a:rPr>
              <a:t>Rabbit Handling Safety </a:t>
            </a:r>
            <a:r>
              <a:rPr lang="en-US" sz="1800" dirty="0">
                <a:latin typeface="+mn-lt"/>
                <a:hlinkClick r:id="rId6"/>
              </a:rPr>
              <a:t>http://www.youtube.com/watch?v=KD9jQtzLBbc</a:t>
            </a:r>
            <a:endParaRPr lang="en-US" sz="1800" dirty="0">
              <a:latin typeface="+mn-lt"/>
            </a:endParaRPr>
          </a:p>
          <a:p>
            <a:pPr algn="l"/>
            <a:endParaRPr lang="en-US" sz="1800" dirty="0">
              <a:latin typeface="+mn-lt"/>
            </a:endParaRPr>
          </a:p>
          <a:p>
            <a:endParaRPr lang="en-US" sz="1800" dirty="0">
              <a:latin typeface="+mn-lt"/>
            </a:endParaRPr>
          </a:p>
        </p:txBody>
      </p:sp>
    </p:spTree>
    <p:extLst>
      <p:ext uri="{BB962C8B-B14F-4D97-AF65-F5344CB8AC3E}">
        <p14:creationId xmlns:p14="http://schemas.microsoft.com/office/powerpoint/2010/main" val="28334337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33"/>
          <p:cNvSpPr txBox="1">
            <a:spLocks noGrp="1"/>
          </p:cNvSpPr>
          <p:nvPr>
            <p:ph type="title" idx="4294967295"/>
          </p:nvPr>
        </p:nvSpPr>
        <p:spPr>
          <a:xfrm>
            <a:off x="342900" y="533018"/>
            <a:ext cx="6172200" cy="469125"/>
          </a:xfrm>
          <a:prstGeom prst="rect">
            <a:avLst/>
          </a:prstGeom>
          <a:noFill/>
          <a:ln>
            <a:noFill/>
          </a:ln>
        </p:spPr>
        <p:txBody>
          <a:bodyPr spcFirstLastPara="1" wrap="square" lIns="68550" tIns="34275" rIns="68550" bIns="34275" anchor="ctr" anchorCtr="0">
            <a:noAutofit/>
          </a:bodyPr>
          <a:lstStyle/>
          <a:p>
            <a:pPr marL="0" lvl="0" indent="0" algn="ctr" rtl="0">
              <a:lnSpc>
                <a:spcPct val="100000"/>
              </a:lnSpc>
              <a:spcBef>
                <a:spcPts val="0"/>
              </a:spcBef>
              <a:spcAft>
                <a:spcPts val="0"/>
              </a:spcAft>
              <a:buClr>
                <a:schemeClr val="dk2"/>
              </a:buClr>
              <a:buSzPts val="4000"/>
              <a:buNone/>
            </a:pPr>
            <a:r>
              <a:rPr lang="en" sz="3000" b="1">
                <a:solidFill>
                  <a:srgbClr val="38761D"/>
                </a:solidFill>
              </a:rPr>
              <a:t>Heading Back</a:t>
            </a:r>
            <a:endParaRPr b="1">
              <a:solidFill>
                <a:srgbClr val="38761D"/>
              </a:solidFill>
            </a:endParaRPr>
          </a:p>
        </p:txBody>
      </p:sp>
      <p:sp>
        <p:nvSpPr>
          <p:cNvPr id="246" name="Google Shape;246;p33"/>
          <p:cNvSpPr txBox="1">
            <a:spLocks noGrp="1"/>
          </p:cNvSpPr>
          <p:nvPr>
            <p:ph type="body" idx="1"/>
          </p:nvPr>
        </p:nvSpPr>
        <p:spPr>
          <a:xfrm>
            <a:off x="342900" y="1068412"/>
            <a:ext cx="6172200" cy="3006675"/>
          </a:xfrm>
          <a:prstGeom prst="rect">
            <a:avLst/>
          </a:prstGeom>
          <a:noFill/>
          <a:ln>
            <a:noFill/>
          </a:ln>
        </p:spPr>
        <p:txBody>
          <a:bodyPr spcFirstLastPara="1" wrap="square" lIns="68550" tIns="34275" rIns="68550" bIns="34275" anchor="t" anchorCtr="0">
            <a:noAutofit/>
          </a:bodyPr>
          <a:lstStyle/>
          <a:p>
            <a:pPr marL="273844" lvl="0" indent="-137715" algn="l" rtl="0">
              <a:lnSpc>
                <a:spcPct val="100000"/>
              </a:lnSpc>
              <a:spcBef>
                <a:spcPts val="0"/>
              </a:spcBef>
              <a:spcAft>
                <a:spcPts val="0"/>
              </a:spcAft>
              <a:buClr>
                <a:srgbClr val="000000"/>
              </a:buClr>
              <a:buSzPts val="1800"/>
              <a:buChar char="•"/>
            </a:pPr>
            <a:r>
              <a:rPr lang="en" sz="1800" dirty="0">
                <a:solidFill>
                  <a:srgbClr val="000000"/>
                </a:solidFill>
                <a:latin typeface="Arial"/>
                <a:ea typeface="Arial"/>
                <a:cs typeface="Arial"/>
                <a:sym typeface="Arial"/>
              </a:rPr>
              <a:t>Always notify Dispatch whenever you are arriving at or leaving a scene.</a:t>
            </a:r>
            <a:endParaRPr sz="1800" dirty="0">
              <a:solidFill>
                <a:srgbClr val="000000"/>
              </a:solidFill>
              <a:latin typeface="Arial"/>
              <a:ea typeface="Arial"/>
              <a:cs typeface="Arial"/>
              <a:sym typeface="Arial"/>
            </a:endParaRPr>
          </a:p>
          <a:p>
            <a:pPr marL="273844" lvl="0" indent="-137715" algn="l" rtl="0">
              <a:lnSpc>
                <a:spcPct val="100000"/>
              </a:lnSpc>
              <a:spcBef>
                <a:spcPts val="225"/>
              </a:spcBef>
              <a:spcAft>
                <a:spcPts val="0"/>
              </a:spcAft>
              <a:buClr>
                <a:srgbClr val="000000"/>
              </a:buClr>
              <a:buSzPts val="1800"/>
              <a:buChar char="•"/>
            </a:pPr>
            <a:r>
              <a:rPr lang="en" sz="1800" dirty="0">
                <a:solidFill>
                  <a:srgbClr val="000000"/>
                </a:solidFill>
                <a:latin typeface="Arial"/>
                <a:ea typeface="Arial"/>
                <a:cs typeface="Arial"/>
                <a:sym typeface="Arial"/>
              </a:rPr>
              <a:t>Dispatch will tell you which shelter to take evacuated animals.</a:t>
            </a:r>
            <a:endParaRPr sz="1800" dirty="0">
              <a:solidFill>
                <a:srgbClr val="000000"/>
              </a:solidFill>
              <a:latin typeface="Arial"/>
              <a:ea typeface="Arial"/>
              <a:cs typeface="Arial"/>
              <a:sym typeface="Arial"/>
            </a:endParaRPr>
          </a:p>
          <a:p>
            <a:pPr marL="273844" lvl="0" indent="-137715" algn="l" rtl="0">
              <a:lnSpc>
                <a:spcPct val="100000"/>
              </a:lnSpc>
              <a:spcBef>
                <a:spcPts val="225"/>
              </a:spcBef>
              <a:spcAft>
                <a:spcPts val="0"/>
              </a:spcAft>
              <a:buClr>
                <a:srgbClr val="000000"/>
              </a:buClr>
              <a:buSzPts val="1800"/>
              <a:buFont typeface="Georgia"/>
              <a:buChar char="•"/>
            </a:pPr>
            <a:r>
              <a:rPr lang="en" sz="1800" dirty="0">
                <a:solidFill>
                  <a:srgbClr val="000000"/>
                </a:solidFill>
                <a:latin typeface="Arial"/>
                <a:ea typeface="Arial"/>
                <a:cs typeface="Arial"/>
                <a:sym typeface="Arial"/>
              </a:rPr>
              <a:t>If you cared for SIP animals, tell Dispatch what is necessary to arrange for continuing care.</a:t>
            </a:r>
            <a:endParaRPr sz="1800" dirty="0">
              <a:solidFill>
                <a:srgbClr val="000000"/>
              </a:solidFill>
              <a:latin typeface="Arial"/>
              <a:ea typeface="Arial"/>
              <a:cs typeface="Arial"/>
              <a:sym typeface="Arial"/>
            </a:endParaRPr>
          </a:p>
          <a:p>
            <a:pPr marL="273844" lvl="0" indent="-137715" algn="l" rtl="0">
              <a:lnSpc>
                <a:spcPct val="100000"/>
              </a:lnSpc>
              <a:spcBef>
                <a:spcPts val="225"/>
              </a:spcBef>
              <a:spcAft>
                <a:spcPts val="0"/>
              </a:spcAft>
              <a:buClr>
                <a:srgbClr val="000000"/>
              </a:buClr>
              <a:buSzPts val="1800"/>
              <a:buFont typeface="Arial"/>
              <a:buChar char="•"/>
            </a:pPr>
            <a:r>
              <a:rPr lang="en" sz="1800" dirty="0">
                <a:solidFill>
                  <a:srgbClr val="000000"/>
                </a:solidFill>
                <a:latin typeface="Arial"/>
                <a:ea typeface="Arial"/>
                <a:cs typeface="Arial"/>
                <a:sym typeface="Arial"/>
              </a:rPr>
              <a:t>You may want to attach “Animal Care Record” Form to the RFAS.</a:t>
            </a:r>
            <a:endParaRPr sz="1800" dirty="0">
              <a:solidFill>
                <a:srgbClr val="000000"/>
              </a:solidFill>
              <a:latin typeface="Arial"/>
              <a:ea typeface="Arial"/>
              <a:cs typeface="Arial"/>
              <a:sym typeface="Arial"/>
            </a:endParaRPr>
          </a:p>
          <a:p>
            <a:pPr marL="273844" lvl="0" indent="-137715" algn="l" rtl="0">
              <a:lnSpc>
                <a:spcPct val="100000"/>
              </a:lnSpc>
              <a:spcBef>
                <a:spcPts val="225"/>
              </a:spcBef>
              <a:spcAft>
                <a:spcPts val="0"/>
              </a:spcAft>
              <a:buClr>
                <a:srgbClr val="000000"/>
              </a:buClr>
              <a:buSzPts val="1800"/>
              <a:buFont typeface="Georgia"/>
              <a:buChar char="•"/>
            </a:pPr>
            <a:r>
              <a:rPr lang="en" sz="1800" dirty="0">
                <a:solidFill>
                  <a:srgbClr val="000000"/>
                </a:solidFill>
                <a:latin typeface="Arial"/>
                <a:ea typeface="Arial"/>
                <a:cs typeface="Arial"/>
                <a:sym typeface="Arial"/>
              </a:rPr>
              <a:t>Whenever bringing animals in, call the Shelter to inform them how many animals and what species you are bringing back.</a:t>
            </a:r>
            <a:endParaRPr sz="1800" dirty="0">
              <a:solidFill>
                <a:srgbClr val="000000"/>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34"/>
          <p:cNvSpPr txBox="1">
            <a:spLocks noGrp="1"/>
          </p:cNvSpPr>
          <p:nvPr>
            <p:ph type="title" idx="4294967295"/>
          </p:nvPr>
        </p:nvSpPr>
        <p:spPr>
          <a:xfrm>
            <a:off x="342900" y="463363"/>
            <a:ext cx="6172200" cy="600075"/>
          </a:xfrm>
          <a:prstGeom prst="rect">
            <a:avLst/>
          </a:prstGeom>
          <a:noFill/>
          <a:ln>
            <a:noFill/>
          </a:ln>
        </p:spPr>
        <p:txBody>
          <a:bodyPr spcFirstLastPara="1" wrap="square" lIns="68550" tIns="34275" rIns="68550" bIns="34275" anchor="ctr" anchorCtr="0">
            <a:noAutofit/>
          </a:bodyPr>
          <a:lstStyle/>
          <a:p>
            <a:pPr marL="0" lvl="0" indent="0" algn="ctr" rtl="0">
              <a:lnSpc>
                <a:spcPct val="100000"/>
              </a:lnSpc>
              <a:spcBef>
                <a:spcPts val="0"/>
              </a:spcBef>
              <a:spcAft>
                <a:spcPts val="0"/>
              </a:spcAft>
              <a:buClr>
                <a:schemeClr val="dk2"/>
              </a:buClr>
              <a:buSzPts val="4000"/>
              <a:buNone/>
            </a:pPr>
            <a:r>
              <a:rPr lang="en" sz="3000" b="1">
                <a:solidFill>
                  <a:srgbClr val="38761D"/>
                </a:solidFill>
              </a:rPr>
              <a:t>When You Get Back</a:t>
            </a:r>
            <a:endParaRPr b="1">
              <a:solidFill>
                <a:srgbClr val="38761D"/>
              </a:solidFill>
            </a:endParaRPr>
          </a:p>
        </p:txBody>
      </p:sp>
      <p:sp>
        <p:nvSpPr>
          <p:cNvPr id="252" name="Google Shape;252;p34"/>
          <p:cNvSpPr txBox="1">
            <a:spLocks noGrp="1"/>
          </p:cNvSpPr>
          <p:nvPr>
            <p:ph type="body" idx="1"/>
          </p:nvPr>
        </p:nvSpPr>
        <p:spPr>
          <a:xfrm>
            <a:off x="342900" y="952205"/>
            <a:ext cx="6172200" cy="3819000"/>
          </a:xfrm>
          <a:prstGeom prst="rect">
            <a:avLst/>
          </a:prstGeom>
          <a:noFill/>
          <a:ln>
            <a:noFill/>
          </a:ln>
        </p:spPr>
        <p:txBody>
          <a:bodyPr spcFirstLastPara="1" wrap="square" lIns="68550" tIns="34275" rIns="68550" bIns="34275" anchor="t" anchorCtr="0">
            <a:noAutofit/>
          </a:bodyPr>
          <a:lstStyle/>
          <a:p>
            <a:pPr marL="273843" lvl="0" indent="-191690" algn="l" rtl="0">
              <a:lnSpc>
                <a:spcPct val="100000"/>
              </a:lnSpc>
              <a:spcBef>
                <a:spcPts val="0"/>
              </a:spcBef>
              <a:spcAft>
                <a:spcPts val="0"/>
              </a:spcAft>
              <a:buClr>
                <a:srgbClr val="000000"/>
              </a:buClr>
              <a:buSzPts val="2800"/>
              <a:buFont typeface="Arial"/>
              <a:buChar char="•"/>
            </a:pPr>
            <a:r>
              <a:rPr lang="en" dirty="0">
                <a:solidFill>
                  <a:srgbClr val="000000"/>
                </a:solidFill>
                <a:latin typeface="Arial"/>
                <a:ea typeface="Arial"/>
                <a:cs typeface="Arial"/>
                <a:sym typeface="Arial"/>
              </a:rPr>
              <a:t>Follow Shelter Intake’s directions.</a:t>
            </a:r>
            <a:endParaRPr dirty="0">
              <a:solidFill>
                <a:srgbClr val="000000"/>
              </a:solidFill>
              <a:latin typeface="Arial"/>
              <a:ea typeface="Arial"/>
              <a:cs typeface="Arial"/>
              <a:sym typeface="Arial"/>
            </a:endParaRPr>
          </a:p>
          <a:p>
            <a:pPr marL="273844" lvl="0" indent="-191690" algn="l" rtl="0">
              <a:lnSpc>
                <a:spcPct val="100000"/>
              </a:lnSpc>
              <a:spcBef>
                <a:spcPts val="0"/>
              </a:spcBef>
              <a:spcAft>
                <a:spcPts val="0"/>
              </a:spcAft>
              <a:buClr>
                <a:srgbClr val="000000"/>
              </a:buClr>
              <a:buSzPts val="2800"/>
              <a:buFont typeface="Arial"/>
              <a:buChar char="•"/>
            </a:pPr>
            <a:r>
              <a:rPr lang="en" i="0" u="none" dirty="0">
                <a:solidFill>
                  <a:srgbClr val="000000"/>
                </a:solidFill>
                <a:latin typeface="Arial"/>
                <a:ea typeface="Arial"/>
                <a:cs typeface="Arial"/>
                <a:sym typeface="Arial"/>
              </a:rPr>
              <a:t>Unload the animals where the shelter </a:t>
            </a:r>
            <a:r>
              <a:rPr lang="en" dirty="0">
                <a:solidFill>
                  <a:srgbClr val="000000"/>
                </a:solidFill>
                <a:latin typeface="Arial"/>
                <a:ea typeface="Arial"/>
                <a:cs typeface="Arial"/>
                <a:sym typeface="Arial"/>
              </a:rPr>
              <a:t>people</a:t>
            </a:r>
            <a:r>
              <a:rPr lang="en" i="0" u="none" dirty="0">
                <a:solidFill>
                  <a:srgbClr val="000000"/>
                </a:solidFill>
                <a:latin typeface="Arial"/>
                <a:ea typeface="Arial"/>
                <a:cs typeface="Arial"/>
                <a:sym typeface="Arial"/>
              </a:rPr>
              <a:t> direct you.</a:t>
            </a:r>
            <a:endParaRPr dirty="0">
              <a:solidFill>
                <a:srgbClr val="000000"/>
              </a:solidFill>
              <a:latin typeface="Arial"/>
              <a:ea typeface="Arial"/>
              <a:cs typeface="Arial"/>
              <a:sym typeface="Arial"/>
            </a:endParaRPr>
          </a:p>
          <a:p>
            <a:pPr marL="273844" lvl="0" indent="-191690" algn="l" rtl="0">
              <a:lnSpc>
                <a:spcPct val="100000"/>
              </a:lnSpc>
              <a:spcBef>
                <a:spcPts val="225"/>
              </a:spcBef>
              <a:spcAft>
                <a:spcPts val="0"/>
              </a:spcAft>
              <a:buClr>
                <a:srgbClr val="000000"/>
              </a:buClr>
              <a:buSzPts val="2800"/>
              <a:buFont typeface="Arial"/>
              <a:buChar char="•"/>
            </a:pPr>
            <a:r>
              <a:rPr lang="en" i="0" u="none" dirty="0">
                <a:solidFill>
                  <a:srgbClr val="000000"/>
                </a:solidFill>
                <a:latin typeface="Arial"/>
                <a:ea typeface="Arial"/>
                <a:cs typeface="Arial"/>
                <a:sym typeface="Arial"/>
              </a:rPr>
              <a:t>Make sure Shelter receives RFAS and any other relevant paperwork with animal information on it.</a:t>
            </a:r>
            <a:endParaRPr i="0" u="none" dirty="0">
              <a:solidFill>
                <a:srgbClr val="000000"/>
              </a:solidFill>
              <a:latin typeface="Arial"/>
              <a:ea typeface="Arial"/>
              <a:cs typeface="Arial"/>
              <a:sym typeface="Arial"/>
            </a:endParaRPr>
          </a:p>
          <a:p>
            <a:pPr marL="273844" lvl="0" indent="-191690" algn="l" rtl="0">
              <a:lnSpc>
                <a:spcPct val="100000"/>
              </a:lnSpc>
              <a:spcBef>
                <a:spcPts val="225"/>
              </a:spcBef>
              <a:spcAft>
                <a:spcPts val="0"/>
              </a:spcAft>
              <a:buClr>
                <a:srgbClr val="000000"/>
              </a:buClr>
              <a:buSzPts val="2800"/>
              <a:buFont typeface="Arial"/>
              <a:buChar char="•"/>
            </a:pPr>
            <a:r>
              <a:rPr lang="en" i="0" u="none" dirty="0">
                <a:solidFill>
                  <a:srgbClr val="000000"/>
                </a:solidFill>
                <a:latin typeface="Arial"/>
                <a:ea typeface="Arial"/>
                <a:cs typeface="Arial"/>
                <a:sym typeface="Arial"/>
              </a:rPr>
              <a:t>Inventory and replenish any essential supplies and equipment.</a:t>
            </a:r>
            <a:endParaRPr i="0" u="none" dirty="0">
              <a:solidFill>
                <a:srgbClr val="000000"/>
              </a:solidFill>
              <a:latin typeface="Arial"/>
              <a:ea typeface="Arial"/>
              <a:cs typeface="Arial"/>
              <a:sym typeface="Arial"/>
            </a:endParaRPr>
          </a:p>
          <a:p>
            <a:pPr marL="273844" lvl="0" indent="-191690" algn="l" rtl="0">
              <a:lnSpc>
                <a:spcPct val="100000"/>
              </a:lnSpc>
              <a:spcBef>
                <a:spcPts val="225"/>
              </a:spcBef>
              <a:spcAft>
                <a:spcPts val="0"/>
              </a:spcAft>
              <a:buClr>
                <a:srgbClr val="000000"/>
              </a:buClr>
              <a:buSzPts val="2800"/>
              <a:buFont typeface="Arial"/>
              <a:buChar char="•"/>
            </a:pPr>
            <a:r>
              <a:rPr lang="en" dirty="0">
                <a:solidFill>
                  <a:srgbClr val="000000"/>
                </a:solidFill>
                <a:latin typeface="Arial"/>
                <a:ea typeface="Arial"/>
                <a:cs typeface="Arial"/>
                <a:sym typeface="Arial"/>
              </a:rPr>
              <a:t>Disinfect trailer if needed (If done for the day, OR if an animal in last load is sick).​</a:t>
            </a:r>
            <a:endParaRPr dirty="0">
              <a:solidFill>
                <a:srgbClr val="000000"/>
              </a:solidFill>
              <a:latin typeface="Arial"/>
              <a:ea typeface="Arial"/>
              <a:cs typeface="Arial"/>
              <a:sym typeface="Arial"/>
            </a:endParaRPr>
          </a:p>
          <a:p>
            <a:pPr marL="273844" lvl="0" indent="-191690" algn="l" rtl="0">
              <a:lnSpc>
                <a:spcPct val="100000"/>
              </a:lnSpc>
              <a:spcBef>
                <a:spcPts val="225"/>
              </a:spcBef>
              <a:spcAft>
                <a:spcPts val="0"/>
              </a:spcAft>
              <a:buClr>
                <a:srgbClr val="000000"/>
              </a:buClr>
              <a:buSzPts val="2800"/>
              <a:buFont typeface="Arial"/>
              <a:buChar char="•"/>
            </a:pPr>
            <a:r>
              <a:rPr lang="en" dirty="0">
                <a:solidFill>
                  <a:srgbClr val="000000"/>
                </a:solidFill>
                <a:latin typeface="Arial"/>
                <a:ea typeface="Arial"/>
                <a:cs typeface="Arial"/>
                <a:sym typeface="Arial"/>
              </a:rPr>
              <a:t>Tell Dispatch you are ready for new assignment</a:t>
            </a:r>
            <a:endParaRPr dirty="0">
              <a:solidFill>
                <a:srgbClr val="000000"/>
              </a:solidFill>
              <a:latin typeface="Arial"/>
              <a:ea typeface="Arial"/>
              <a:cs typeface="Arial"/>
              <a:sym typeface="Arial"/>
            </a:endParaRPr>
          </a:p>
          <a:p>
            <a:pPr marL="0" lvl="0" indent="0" algn="l" rtl="0">
              <a:lnSpc>
                <a:spcPct val="100000"/>
              </a:lnSpc>
              <a:spcBef>
                <a:spcPts val="225"/>
              </a:spcBef>
              <a:spcAft>
                <a:spcPts val="0"/>
              </a:spcAft>
              <a:buSzPts val="1800"/>
              <a:buNone/>
            </a:pPr>
            <a:endParaRPr dirty="0">
              <a:solidFill>
                <a:srgbClr val="000000"/>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35"/>
          <p:cNvSpPr txBox="1">
            <a:spLocks noGrp="1"/>
          </p:cNvSpPr>
          <p:nvPr>
            <p:ph type="title" idx="4294967295"/>
          </p:nvPr>
        </p:nvSpPr>
        <p:spPr>
          <a:xfrm>
            <a:off x="342900" y="485507"/>
            <a:ext cx="6172200" cy="600075"/>
          </a:xfrm>
          <a:prstGeom prst="rect">
            <a:avLst/>
          </a:prstGeom>
          <a:noFill/>
          <a:ln>
            <a:noFill/>
          </a:ln>
        </p:spPr>
        <p:txBody>
          <a:bodyPr spcFirstLastPara="1" wrap="square" lIns="68550" tIns="34275" rIns="68550" bIns="34275" anchor="ctr" anchorCtr="0">
            <a:noAutofit/>
          </a:bodyPr>
          <a:lstStyle/>
          <a:p>
            <a:pPr marL="0" lvl="0" indent="0" algn="ctr" rtl="0">
              <a:lnSpc>
                <a:spcPct val="100000"/>
              </a:lnSpc>
              <a:spcBef>
                <a:spcPts val="0"/>
              </a:spcBef>
              <a:spcAft>
                <a:spcPts val="0"/>
              </a:spcAft>
              <a:buClr>
                <a:schemeClr val="dk2"/>
              </a:buClr>
              <a:buSzPts val="3600"/>
              <a:buNone/>
            </a:pPr>
            <a:r>
              <a:rPr lang="en" sz="2700" b="1">
                <a:solidFill>
                  <a:srgbClr val="38761D"/>
                </a:solidFill>
              </a:rPr>
              <a:t>Finishing Up For The Day</a:t>
            </a:r>
            <a:endParaRPr b="1">
              <a:solidFill>
                <a:srgbClr val="38761D"/>
              </a:solidFill>
            </a:endParaRPr>
          </a:p>
        </p:txBody>
      </p:sp>
      <p:sp>
        <p:nvSpPr>
          <p:cNvPr id="258" name="Google Shape;258;p35"/>
          <p:cNvSpPr txBox="1">
            <a:spLocks noGrp="1"/>
          </p:cNvSpPr>
          <p:nvPr>
            <p:ph type="body" idx="1"/>
          </p:nvPr>
        </p:nvSpPr>
        <p:spPr>
          <a:xfrm>
            <a:off x="342900" y="1271400"/>
            <a:ext cx="6172200" cy="3765300"/>
          </a:xfrm>
          <a:prstGeom prst="rect">
            <a:avLst/>
          </a:prstGeom>
          <a:noFill/>
          <a:ln>
            <a:noFill/>
          </a:ln>
        </p:spPr>
        <p:txBody>
          <a:bodyPr spcFirstLastPara="1" wrap="square" lIns="68550" tIns="34275" rIns="68550" bIns="34275" anchor="t" anchorCtr="0">
            <a:noAutofit/>
          </a:bodyPr>
          <a:lstStyle/>
          <a:p>
            <a:pPr marL="342900" lvl="0" indent="-247650" algn="l" rtl="0">
              <a:lnSpc>
                <a:spcPct val="100000"/>
              </a:lnSpc>
              <a:spcBef>
                <a:spcPts val="0"/>
              </a:spcBef>
              <a:spcAft>
                <a:spcPts val="0"/>
              </a:spcAft>
              <a:buClr>
                <a:srgbClr val="000000"/>
              </a:buClr>
              <a:buSzPts val="1800"/>
              <a:buFont typeface="Arial"/>
              <a:buChar char="●"/>
            </a:pPr>
            <a:r>
              <a:rPr lang="en" sz="1800" dirty="0">
                <a:solidFill>
                  <a:srgbClr val="000000"/>
                </a:solidFill>
                <a:latin typeface="Arial"/>
                <a:ea typeface="Arial"/>
                <a:cs typeface="Arial"/>
                <a:sym typeface="Arial"/>
              </a:rPr>
              <a:t>Any checked-out equipment, including radios, must be checked back in - AFTER you have cleaned it. (Wipe it down with Clorox Disinfectant wipes or similar)</a:t>
            </a:r>
            <a:endParaRPr sz="1800" dirty="0">
              <a:solidFill>
                <a:srgbClr val="000000"/>
              </a:solidFill>
              <a:latin typeface="Arial"/>
              <a:ea typeface="Arial"/>
              <a:cs typeface="Arial"/>
              <a:sym typeface="Arial"/>
            </a:endParaRPr>
          </a:p>
          <a:p>
            <a:pPr marL="342900" lvl="0" indent="-247650" algn="l" rtl="0">
              <a:lnSpc>
                <a:spcPct val="100000"/>
              </a:lnSpc>
              <a:spcBef>
                <a:spcPts val="0"/>
              </a:spcBef>
              <a:spcAft>
                <a:spcPts val="0"/>
              </a:spcAft>
              <a:buClr>
                <a:srgbClr val="000000"/>
              </a:buClr>
              <a:buSzPts val="1800"/>
              <a:buFont typeface="Arial"/>
              <a:buChar char="●"/>
            </a:pPr>
            <a:r>
              <a:rPr lang="en" sz="1800" dirty="0">
                <a:solidFill>
                  <a:srgbClr val="000000"/>
                </a:solidFill>
                <a:latin typeface="Arial"/>
                <a:ea typeface="Arial"/>
                <a:cs typeface="Arial"/>
                <a:sym typeface="Arial"/>
              </a:rPr>
              <a:t>Ideally, fresh Ground Crews will be deployed for the next procedures, but regardless:</a:t>
            </a:r>
            <a:endParaRPr sz="1800" dirty="0">
              <a:solidFill>
                <a:srgbClr val="000000"/>
              </a:solidFill>
              <a:latin typeface="Arial"/>
              <a:ea typeface="Arial"/>
              <a:cs typeface="Arial"/>
              <a:sym typeface="Arial"/>
            </a:endParaRPr>
          </a:p>
          <a:p>
            <a:pPr marL="685800" lvl="1" indent="-247650" algn="l" rtl="0">
              <a:lnSpc>
                <a:spcPct val="100000"/>
              </a:lnSpc>
              <a:spcBef>
                <a:spcPts val="0"/>
              </a:spcBef>
              <a:spcAft>
                <a:spcPts val="0"/>
              </a:spcAft>
              <a:buClr>
                <a:srgbClr val="000000"/>
              </a:buClr>
              <a:buSzPts val="1800"/>
              <a:buFont typeface="Arial"/>
              <a:buChar char="○"/>
            </a:pPr>
            <a:r>
              <a:rPr lang="en" sz="1800" dirty="0">
                <a:solidFill>
                  <a:srgbClr val="000000"/>
                </a:solidFill>
                <a:latin typeface="Arial"/>
                <a:ea typeface="Arial"/>
                <a:cs typeface="Arial"/>
                <a:sym typeface="Arial"/>
              </a:rPr>
              <a:t>Thoroughly clean and disinfect trailers and tools.</a:t>
            </a:r>
            <a:endParaRPr sz="1800" dirty="0">
              <a:solidFill>
                <a:srgbClr val="000000"/>
              </a:solidFill>
              <a:latin typeface="Arial"/>
              <a:ea typeface="Arial"/>
              <a:cs typeface="Arial"/>
              <a:sym typeface="Arial"/>
            </a:endParaRPr>
          </a:p>
          <a:p>
            <a:pPr marL="685800" lvl="1" indent="-247650" algn="l" rtl="0">
              <a:lnSpc>
                <a:spcPct val="100000"/>
              </a:lnSpc>
              <a:spcBef>
                <a:spcPts val="0"/>
              </a:spcBef>
              <a:spcAft>
                <a:spcPts val="0"/>
              </a:spcAft>
              <a:buClr>
                <a:srgbClr val="000000"/>
              </a:buClr>
              <a:buSzPts val="1800"/>
              <a:buFont typeface="Arial"/>
              <a:buChar char="○"/>
            </a:pPr>
            <a:r>
              <a:rPr lang="en" sz="1800" dirty="0">
                <a:solidFill>
                  <a:srgbClr val="000000"/>
                </a:solidFill>
                <a:latin typeface="Arial"/>
                <a:ea typeface="Arial"/>
                <a:cs typeface="Arial"/>
                <a:sym typeface="Arial"/>
              </a:rPr>
              <a:t>Make sure supplies are replenished.</a:t>
            </a:r>
            <a:endParaRPr sz="1800" dirty="0">
              <a:solidFill>
                <a:srgbClr val="000000"/>
              </a:solidFill>
              <a:latin typeface="Arial"/>
              <a:ea typeface="Arial"/>
              <a:cs typeface="Arial"/>
              <a:sym typeface="Arial"/>
            </a:endParaRPr>
          </a:p>
          <a:p>
            <a:pPr marL="685800" lvl="1" indent="-247650" algn="l" rtl="0">
              <a:lnSpc>
                <a:spcPct val="100000"/>
              </a:lnSpc>
              <a:spcBef>
                <a:spcPts val="225"/>
              </a:spcBef>
              <a:spcAft>
                <a:spcPts val="0"/>
              </a:spcAft>
              <a:buClr>
                <a:srgbClr val="000000"/>
              </a:buClr>
              <a:buSzPts val="1800"/>
              <a:buFont typeface="Arial"/>
              <a:buChar char="○"/>
            </a:pPr>
            <a:r>
              <a:rPr lang="en" sz="1800" dirty="0">
                <a:solidFill>
                  <a:srgbClr val="000000"/>
                </a:solidFill>
                <a:latin typeface="Arial"/>
                <a:ea typeface="Arial"/>
                <a:cs typeface="Arial"/>
                <a:sym typeface="Arial"/>
              </a:rPr>
              <a:t>Place order for new supplies with Field Ops Leader; </a:t>
            </a:r>
            <a:endParaRPr sz="1800" dirty="0">
              <a:solidFill>
                <a:srgbClr val="000000"/>
              </a:solidFill>
              <a:latin typeface="Arial"/>
              <a:ea typeface="Arial"/>
              <a:cs typeface="Arial"/>
              <a:sym typeface="Arial"/>
            </a:endParaRPr>
          </a:p>
          <a:p>
            <a:pPr marL="685800" lvl="1" indent="-247650" algn="l" rtl="0">
              <a:lnSpc>
                <a:spcPct val="100000"/>
              </a:lnSpc>
              <a:spcBef>
                <a:spcPts val="225"/>
              </a:spcBef>
              <a:spcAft>
                <a:spcPts val="0"/>
              </a:spcAft>
              <a:buClr>
                <a:srgbClr val="000000"/>
              </a:buClr>
              <a:buSzPts val="1800"/>
              <a:buFont typeface="Arial"/>
              <a:buChar char="○"/>
            </a:pPr>
            <a:r>
              <a:rPr lang="en" sz="1800" dirty="0">
                <a:solidFill>
                  <a:srgbClr val="000000"/>
                </a:solidFill>
                <a:latin typeface="Arial"/>
                <a:ea typeface="Arial"/>
                <a:cs typeface="Arial"/>
                <a:sym typeface="Arial"/>
              </a:rPr>
              <a:t>Leader will send order to Shelter Lead, who will place one daily order (one only) through Procurement.</a:t>
            </a:r>
            <a:endParaRPr sz="1800" dirty="0">
              <a:solidFill>
                <a:srgbClr val="000000"/>
              </a:solidFill>
              <a:latin typeface="Arial"/>
              <a:ea typeface="Arial"/>
              <a:cs typeface="Arial"/>
              <a:sym typeface="Arial"/>
            </a:endParaRPr>
          </a:p>
          <a:p>
            <a:pPr marL="342900" lvl="0" indent="0" algn="l" rtl="0">
              <a:lnSpc>
                <a:spcPct val="100000"/>
              </a:lnSpc>
              <a:spcBef>
                <a:spcPts val="225"/>
              </a:spcBef>
              <a:spcAft>
                <a:spcPts val="0"/>
              </a:spcAft>
              <a:buSzPts val="1800"/>
              <a:buNone/>
            </a:pPr>
            <a:endParaRPr sz="1800" dirty="0">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36"/>
          <p:cNvSpPr txBox="1">
            <a:spLocks noGrp="1"/>
          </p:cNvSpPr>
          <p:nvPr>
            <p:ph type="title" idx="4294967295"/>
          </p:nvPr>
        </p:nvSpPr>
        <p:spPr>
          <a:xfrm>
            <a:off x="342900" y="182099"/>
            <a:ext cx="6172200" cy="600075"/>
          </a:xfrm>
          <a:prstGeom prst="rect">
            <a:avLst/>
          </a:prstGeom>
          <a:noFill/>
          <a:ln>
            <a:noFill/>
          </a:ln>
        </p:spPr>
        <p:txBody>
          <a:bodyPr spcFirstLastPara="1" wrap="square" lIns="68550" tIns="34275" rIns="68550" bIns="34275" anchor="ctr" anchorCtr="0">
            <a:noAutofit/>
          </a:bodyPr>
          <a:lstStyle/>
          <a:p>
            <a:pPr marL="0" lvl="0" indent="0" algn="ctr" rtl="0">
              <a:lnSpc>
                <a:spcPct val="100000"/>
              </a:lnSpc>
              <a:spcBef>
                <a:spcPts val="0"/>
              </a:spcBef>
              <a:spcAft>
                <a:spcPts val="0"/>
              </a:spcAft>
              <a:buClr>
                <a:schemeClr val="dk2"/>
              </a:buClr>
              <a:buSzPts val="4000"/>
              <a:buNone/>
            </a:pPr>
            <a:r>
              <a:rPr lang="en" sz="3000" b="1">
                <a:solidFill>
                  <a:srgbClr val="38761D"/>
                </a:solidFill>
                <a:latin typeface="Arial"/>
                <a:ea typeface="Arial"/>
                <a:cs typeface="Arial"/>
                <a:sym typeface="Arial"/>
              </a:rPr>
              <a:t>Shift Hand-Off</a:t>
            </a:r>
            <a:endParaRPr b="1">
              <a:solidFill>
                <a:srgbClr val="38761D"/>
              </a:solidFill>
              <a:latin typeface="Arial"/>
              <a:ea typeface="Arial"/>
              <a:cs typeface="Arial"/>
              <a:sym typeface="Arial"/>
            </a:endParaRPr>
          </a:p>
        </p:txBody>
      </p:sp>
      <p:sp>
        <p:nvSpPr>
          <p:cNvPr id="264" name="Google Shape;264;p36"/>
          <p:cNvSpPr txBox="1">
            <a:spLocks noGrp="1"/>
          </p:cNvSpPr>
          <p:nvPr>
            <p:ph type="body" idx="1"/>
          </p:nvPr>
        </p:nvSpPr>
        <p:spPr>
          <a:xfrm>
            <a:off x="247800" y="2817575"/>
            <a:ext cx="6378600" cy="2054767"/>
          </a:xfrm>
          <a:prstGeom prst="rect">
            <a:avLst/>
          </a:prstGeom>
          <a:noFill/>
          <a:ln>
            <a:noFill/>
          </a:ln>
        </p:spPr>
        <p:txBody>
          <a:bodyPr spcFirstLastPara="1" wrap="square" lIns="68550" tIns="34275" rIns="68550" bIns="34275" anchor="t" anchorCtr="0">
            <a:noAutofit/>
          </a:bodyPr>
          <a:lstStyle/>
          <a:p>
            <a:pPr marL="273844" lvl="0" indent="-128189" algn="l" rtl="0">
              <a:lnSpc>
                <a:spcPct val="100000"/>
              </a:lnSpc>
              <a:spcBef>
                <a:spcPts val="0"/>
              </a:spcBef>
              <a:spcAft>
                <a:spcPts val="0"/>
              </a:spcAft>
              <a:buClr>
                <a:srgbClr val="000000"/>
              </a:buClr>
              <a:buSzPts val="1800"/>
              <a:buFont typeface="Arial"/>
              <a:buChar char="•"/>
            </a:pPr>
            <a:r>
              <a:rPr lang="en" sz="1800" dirty="0">
                <a:solidFill>
                  <a:srgbClr val="000000"/>
                </a:solidFill>
                <a:latin typeface="Arial"/>
                <a:ea typeface="Arial"/>
                <a:cs typeface="Arial"/>
                <a:sym typeface="Arial"/>
              </a:rPr>
              <a:t>Inform incoming people what you have done, any issues they need to be aware of, and what they need to continue doing.</a:t>
            </a:r>
            <a:endParaRPr sz="1800" dirty="0">
              <a:solidFill>
                <a:srgbClr val="000000"/>
              </a:solidFill>
              <a:latin typeface="Arial"/>
              <a:ea typeface="Arial"/>
              <a:cs typeface="Arial"/>
              <a:sym typeface="Arial"/>
            </a:endParaRPr>
          </a:p>
          <a:p>
            <a:pPr marL="273844" lvl="0" indent="-144065" algn="l" rtl="0">
              <a:lnSpc>
                <a:spcPct val="100000"/>
              </a:lnSpc>
              <a:spcBef>
                <a:spcPts val="0"/>
              </a:spcBef>
              <a:spcAft>
                <a:spcPts val="0"/>
              </a:spcAft>
              <a:buClr>
                <a:srgbClr val="000000"/>
              </a:buClr>
              <a:buSzPts val="1800"/>
              <a:buFont typeface="Arial"/>
              <a:buChar char="•"/>
            </a:pPr>
            <a:r>
              <a:rPr lang="en" sz="1800" dirty="0">
                <a:solidFill>
                  <a:srgbClr val="000000"/>
                </a:solidFill>
                <a:latin typeface="Arial"/>
                <a:ea typeface="Arial"/>
                <a:cs typeface="Arial"/>
                <a:sym typeface="Arial"/>
              </a:rPr>
              <a:t>Make sure Dispatch knows of all animals needing continuing SIP care.</a:t>
            </a:r>
            <a:endParaRPr sz="1800" dirty="0">
              <a:solidFill>
                <a:srgbClr val="000000"/>
              </a:solidFill>
              <a:latin typeface="Arial"/>
              <a:ea typeface="Arial"/>
              <a:cs typeface="Arial"/>
              <a:sym typeface="Arial"/>
            </a:endParaRPr>
          </a:p>
          <a:p>
            <a:pPr marL="273844" lvl="0" indent="-128189" algn="l" rtl="0">
              <a:lnSpc>
                <a:spcPct val="100000"/>
              </a:lnSpc>
              <a:spcBef>
                <a:spcPts val="0"/>
              </a:spcBef>
              <a:spcAft>
                <a:spcPts val="0"/>
              </a:spcAft>
              <a:buClr>
                <a:srgbClr val="000000"/>
              </a:buClr>
              <a:buSzPts val="1800"/>
              <a:buFont typeface="Georgia"/>
              <a:buChar char="•"/>
            </a:pPr>
            <a:r>
              <a:rPr lang="en" sz="1800" b="1" dirty="0">
                <a:solidFill>
                  <a:srgbClr val="000000"/>
                </a:solidFill>
                <a:latin typeface="Arial"/>
                <a:ea typeface="Arial"/>
                <a:cs typeface="Arial"/>
                <a:sym typeface="Arial"/>
              </a:rPr>
              <a:t>The Goal of hand-off is continuity of service and continuity of care for the animals</a:t>
            </a:r>
            <a:r>
              <a:rPr lang="en" sz="1800" dirty="0">
                <a:solidFill>
                  <a:srgbClr val="000000"/>
                </a:solidFill>
                <a:latin typeface="Arial"/>
                <a:ea typeface="Arial"/>
                <a:cs typeface="Arial"/>
                <a:sym typeface="Arial"/>
              </a:rPr>
              <a:t>.</a:t>
            </a:r>
            <a:endParaRPr sz="1800" dirty="0">
              <a:solidFill>
                <a:srgbClr val="000000"/>
              </a:solidFill>
              <a:latin typeface="Arial"/>
              <a:ea typeface="Arial"/>
              <a:cs typeface="Arial"/>
              <a:sym typeface="Arial"/>
            </a:endParaRPr>
          </a:p>
        </p:txBody>
      </p:sp>
      <p:pic>
        <p:nvPicPr>
          <p:cNvPr id="265" name="Google Shape;265;p36" descr="A close up of a logo&#10;&#10;Description automatically generated"/>
          <p:cNvPicPr preferRelativeResize="0"/>
          <p:nvPr/>
        </p:nvPicPr>
        <p:blipFill rotWithShape="1">
          <a:blip r:embed="rId3">
            <a:alphaModFix/>
          </a:blip>
          <a:srcRect/>
          <a:stretch/>
        </p:blipFill>
        <p:spPr>
          <a:xfrm>
            <a:off x="974729" y="990102"/>
            <a:ext cx="1602137" cy="1602137"/>
          </a:xfrm>
          <a:prstGeom prst="rect">
            <a:avLst/>
          </a:prstGeom>
          <a:noFill/>
          <a:ln>
            <a:noFill/>
          </a:ln>
        </p:spPr>
      </p:pic>
      <p:pic>
        <p:nvPicPr>
          <p:cNvPr id="266" name="Google Shape;266;p36"/>
          <p:cNvPicPr preferRelativeResize="0"/>
          <p:nvPr/>
        </p:nvPicPr>
        <p:blipFill rotWithShape="1">
          <a:blip r:embed="rId4">
            <a:alphaModFix/>
          </a:blip>
          <a:srcRect/>
          <a:stretch/>
        </p:blipFill>
        <p:spPr>
          <a:xfrm>
            <a:off x="2993766" y="782174"/>
            <a:ext cx="2889505" cy="2054767"/>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p37"/>
          <p:cNvSpPr txBox="1">
            <a:spLocks noGrp="1"/>
          </p:cNvSpPr>
          <p:nvPr>
            <p:ph type="title" idx="4294967295"/>
          </p:nvPr>
        </p:nvSpPr>
        <p:spPr>
          <a:xfrm>
            <a:off x="342900" y="375644"/>
            <a:ext cx="6172200" cy="342900"/>
          </a:xfrm>
          <a:prstGeom prst="rect">
            <a:avLst/>
          </a:prstGeom>
          <a:noFill/>
          <a:ln>
            <a:noFill/>
          </a:ln>
        </p:spPr>
        <p:txBody>
          <a:bodyPr spcFirstLastPara="1" wrap="square" lIns="68550" tIns="34275" rIns="68550" bIns="34275" anchor="ctr" anchorCtr="0">
            <a:noAutofit/>
          </a:bodyPr>
          <a:lstStyle/>
          <a:p>
            <a:pPr marL="0" lvl="0" indent="0" algn="ctr" rtl="0">
              <a:lnSpc>
                <a:spcPct val="100000"/>
              </a:lnSpc>
              <a:spcBef>
                <a:spcPts val="0"/>
              </a:spcBef>
              <a:spcAft>
                <a:spcPts val="0"/>
              </a:spcAft>
              <a:buClr>
                <a:schemeClr val="dk2"/>
              </a:buClr>
              <a:buSzPts val="3600"/>
              <a:buNone/>
            </a:pPr>
            <a:r>
              <a:rPr lang="en" sz="3200" b="1">
                <a:solidFill>
                  <a:srgbClr val="38761D"/>
                </a:solidFill>
                <a:latin typeface="Arial"/>
                <a:ea typeface="Arial"/>
                <a:cs typeface="Arial"/>
                <a:sym typeface="Arial"/>
              </a:rPr>
              <a:t>Before Going Home:</a:t>
            </a:r>
            <a:endParaRPr sz="3200" b="1">
              <a:solidFill>
                <a:srgbClr val="38761D"/>
              </a:solidFill>
              <a:latin typeface="Arial"/>
              <a:ea typeface="Arial"/>
              <a:cs typeface="Arial"/>
              <a:sym typeface="Arial"/>
            </a:endParaRPr>
          </a:p>
        </p:txBody>
      </p:sp>
      <p:sp>
        <p:nvSpPr>
          <p:cNvPr id="272" name="Google Shape;272;p37"/>
          <p:cNvSpPr txBox="1">
            <a:spLocks noGrp="1"/>
          </p:cNvSpPr>
          <p:nvPr>
            <p:ph type="body" idx="1"/>
          </p:nvPr>
        </p:nvSpPr>
        <p:spPr>
          <a:xfrm>
            <a:off x="342900" y="746025"/>
            <a:ext cx="6172200" cy="2840700"/>
          </a:xfrm>
          <a:prstGeom prst="rect">
            <a:avLst/>
          </a:prstGeom>
          <a:noFill/>
          <a:ln>
            <a:noFill/>
          </a:ln>
        </p:spPr>
        <p:txBody>
          <a:bodyPr spcFirstLastPara="1" wrap="square" lIns="68550" tIns="34275" rIns="68550" bIns="34275" anchor="t" anchorCtr="0">
            <a:noAutofit/>
          </a:bodyPr>
          <a:lstStyle/>
          <a:p>
            <a:pPr marL="273843" lvl="0" indent="-156765" algn="l" rtl="0">
              <a:lnSpc>
                <a:spcPct val="100000"/>
              </a:lnSpc>
              <a:spcBef>
                <a:spcPts val="0"/>
              </a:spcBef>
              <a:spcAft>
                <a:spcPts val="0"/>
              </a:spcAft>
              <a:buClr>
                <a:srgbClr val="000000"/>
              </a:buClr>
              <a:buSzPts val="1700"/>
              <a:buChar char="•"/>
            </a:pPr>
            <a:r>
              <a:rPr lang="en" sz="1700" dirty="0">
                <a:solidFill>
                  <a:srgbClr val="000000"/>
                </a:solidFill>
                <a:latin typeface="Arial"/>
                <a:ea typeface="Arial"/>
                <a:cs typeface="Arial"/>
                <a:sym typeface="Arial"/>
              </a:rPr>
              <a:t>Debrief</a:t>
            </a:r>
            <a:r>
              <a:rPr lang="en" sz="1700" i="0" u="none" dirty="0">
                <a:solidFill>
                  <a:srgbClr val="000000"/>
                </a:solidFill>
                <a:latin typeface="Arial"/>
                <a:ea typeface="Arial"/>
                <a:cs typeface="Arial"/>
                <a:sym typeface="Arial"/>
              </a:rPr>
              <a:t> with </a:t>
            </a:r>
            <a:r>
              <a:rPr lang="en" sz="1700" dirty="0">
                <a:solidFill>
                  <a:srgbClr val="000000"/>
                </a:solidFill>
                <a:latin typeface="Arial"/>
                <a:ea typeface="Arial"/>
                <a:cs typeface="Arial"/>
                <a:sym typeface="Arial"/>
              </a:rPr>
              <a:t>team mates</a:t>
            </a:r>
            <a:endParaRPr sz="1700" dirty="0">
              <a:solidFill>
                <a:srgbClr val="000000"/>
              </a:solidFill>
              <a:latin typeface="Arial"/>
              <a:ea typeface="Arial"/>
              <a:cs typeface="Arial"/>
              <a:sym typeface="Arial"/>
            </a:endParaRPr>
          </a:p>
          <a:p>
            <a:pPr marL="273844" lvl="0" indent="-156765" algn="l" rtl="0">
              <a:lnSpc>
                <a:spcPct val="100000"/>
              </a:lnSpc>
              <a:spcBef>
                <a:spcPts val="0"/>
              </a:spcBef>
              <a:spcAft>
                <a:spcPts val="0"/>
              </a:spcAft>
              <a:buClr>
                <a:srgbClr val="000000"/>
              </a:buClr>
              <a:buSzPts val="1700"/>
              <a:buChar char="•"/>
            </a:pPr>
            <a:r>
              <a:rPr lang="en" sz="1700" dirty="0">
                <a:solidFill>
                  <a:srgbClr val="000000"/>
                </a:solidFill>
                <a:latin typeface="Arial"/>
                <a:ea typeface="Arial"/>
                <a:cs typeface="Arial"/>
                <a:sym typeface="Arial"/>
              </a:rPr>
              <a:t>H</a:t>
            </a:r>
            <a:r>
              <a:rPr lang="en" sz="1700" i="0" u="none" dirty="0">
                <a:solidFill>
                  <a:srgbClr val="000000"/>
                </a:solidFill>
                <a:latin typeface="Arial"/>
                <a:ea typeface="Arial"/>
                <a:cs typeface="Arial"/>
                <a:sym typeface="Arial"/>
              </a:rPr>
              <a:t>and-off relevant info to </a:t>
            </a:r>
            <a:r>
              <a:rPr lang="en" sz="1700" dirty="0">
                <a:solidFill>
                  <a:srgbClr val="000000"/>
                </a:solidFill>
                <a:latin typeface="Arial"/>
                <a:ea typeface="Arial"/>
                <a:cs typeface="Arial"/>
                <a:sym typeface="Arial"/>
              </a:rPr>
              <a:t>incoming (</a:t>
            </a:r>
            <a:r>
              <a:rPr lang="en" sz="1700">
                <a:solidFill>
                  <a:srgbClr val="000000"/>
                </a:solidFill>
                <a:latin typeface="Arial"/>
                <a:ea typeface="Arial"/>
                <a:cs typeface="Arial"/>
                <a:sym typeface="Arial"/>
              </a:rPr>
              <a:t>or tomorrow’s)</a:t>
            </a:r>
            <a:r>
              <a:rPr lang="en" sz="1700" i="0" u="none">
                <a:solidFill>
                  <a:srgbClr val="000000"/>
                </a:solidFill>
                <a:latin typeface="Arial"/>
                <a:ea typeface="Arial"/>
                <a:cs typeface="Arial"/>
                <a:sym typeface="Arial"/>
              </a:rPr>
              <a:t> </a:t>
            </a:r>
            <a:r>
              <a:rPr lang="en" sz="1700" i="0" u="none" dirty="0">
                <a:solidFill>
                  <a:srgbClr val="000000"/>
                </a:solidFill>
                <a:latin typeface="Arial"/>
                <a:ea typeface="Arial"/>
                <a:cs typeface="Arial"/>
                <a:sym typeface="Arial"/>
              </a:rPr>
              <a:t>crew.</a:t>
            </a:r>
            <a:endParaRPr sz="1700" dirty="0">
              <a:solidFill>
                <a:srgbClr val="000000"/>
              </a:solidFill>
              <a:latin typeface="Arial"/>
              <a:ea typeface="Arial"/>
              <a:cs typeface="Arial"/>
              <a:sym typeface="Arial"/>
            </a:endParaRPr>
          </a:p>
          <a:p>
            <a:pPr marL="273843" lvl="0" indent="-156765" algn="l" rtl="0">
              <a:lnSpc>
                <a:spcPct val="100000"/>
              </a:lnSpc>
              <a:spcBef>
                <a:spcPts val="0"/>
              </a:spcBef>
              <a:spcAft>
                <a:spcPts val="0"/>
              </a:spcAft>
              <a:buClr>
                <a:srgbClr val="000000"/>
              </a:buClr>
              <a:buSzPts val="1700"/>
              <a:buChar char="•"/>
            </a:pPr>
            <a:r>
              <a:rPr lang="en" sz="1700" dirty="0">
                <a:solidFill>
                  <a:srgbClr val="000000"/>
                </a:solidFill>
                <a:latin typeface="Arial"/>
                <a:ea typeface="Arial"/>
                <a:cs typeface="Arial"/>
                <a:sym typeface="Arial"/>
              </a:rPr>
              <a:t>Sign Out. Make sure time on sign out matches your 214.</a:t>
            </a:r>
            <a:endParaRPr sz="1700" dirty="0">
              <a:solidFill>
                <a:srgbClr val="000000"/>
              </a:solidFill>
              <a:latin typeface="Arial"/>
              <a:ea typeface="Arial"/>
              <a:cs typeface="Arial"/>
              <a:sym typeface="Arial"/>
            </a:endParaRPr>
          </a:p>
          <a:p>
            <a:pPr marL="273844" lvl="0" indent="-156765" algn="l" rtl="0">
              <a:lnSpc>
                <a:spcPct val="100000"/>
              </a:lnSpc>
              <a:spcBef>
                <a:spcPts val="0"/>
              </a:spcBef>
              <a:spcAft>
                <a:spcPts val="0"/>
              </a:spcAft>
              <a:buClr>
                <a:srgbClr val="000000"/>
              </a:buClr>
              <a:buSzPts val="1700"/>
              <a:buChar char="•"/>
            </a:pPr>
            <a:r>
              <a:rPr lang="en" sz="1700" dirty="0">
                <a:solidFill>
                  <a:srgbClr val="000000"/>
                </a:solidFill>
                <a:latin typeface="Arial"/>
                <a:ea typeface="Arial"/>
                <a:cs typeface="Arial"/>
                <a:sym typeface="Arial"/>
              </a:rPr>
              <a:t>Turn in 214 and Mileage Form.</a:t>
            </a:r>
            <a:endParaRPr sz="1700" dirty="0">
              <a:latin typeface="Arial"/>
              <a:ea typeface="Arial"/>
              <a:cs typeface="Arial"/>
              <a:sym typeface="Arial"/>
            </a:endParaRPr>
          </a:p>
          <a:p>
            <a:pPr marL="273843" lvl="0" indent="-156765" algn="l" rtl="0">
              <a:lnSpc>
                <a:spcPct val="100000"/>
              </a:lnSpc>
              <a:spcBef>
                <a:spcPts val="0"/>
              </a:spcBef>
              <a:spcAft>
                <a:spcPts val="0"/>
              </a:spcAft>
              <a:buClr>
                <a:srgbClr val="000000"/>
              </a:buClr>
              <a:buSzPts val="1700"/>
              <a:buFont typeface="Arial"/>
              <a:buChar char="•"/>
            </a:pPr>
            <a:r>
              <a:rPr lang="en" sz="1700" i="0" u="none" dirty="0">
                <a:solidFill>
                  <a:schemeClr val="dk1"/>
                </a:solidFill>
                <a:latin typeface="Arial"/>
                <a:ea typeface="Arial"/>
                <a:cs typeface="Arial"/>
                <a:sym typeface="Arial"/>
              </a:rPr>
              <a:t>Shower and change clothes before going home </a:t>
            </a:r>
            <a:r>
              <a:rPr lang="en" sz="1700" dirty="0">
                <a:solidFill>
                  <a:schemeClr val="dk1"/>
                </a:solidFill>
                <a:latin typeface="Arial"/>
                <a:ea typeface="Arial"/>
                <a:cs typeface="Arial"/>
                <a:sym typeface="Arial"/>
              </a:rPr>
              <a:t>&amp;</a:t>
            </a:r>
            <a:r>
              <a:rPr lang="en" sz="1700" i="0" u="none" dirty="0">
                <a:solidFill>
                  <a:schemeClr val="dk1"/>
                </a:solidFill>
                <a:latin typeface="Arial"/>
                <a:ea typeface="Arial"/>
                <a:cs typeface="Arial"/>
                <a:sym typeface="Arial"/>
              </a:rPr>
              <a:t> handling own animals. </a:t>
            </a:r>
            <a:endParaRPr sz="1700" i="0" u="none" dirty="0">
              <a:solidFill>
                <a:schemeClr val="dk1"/>
              </a:solidFill>
              <a:latin typeface="Arial"/>
              <a:ea typeface="Arial"/>
              <a:cs typeface="Arial"/>
              <a:sym typeface="Arial"/>
            </a:endParaRPr>
          </a:p>
          <a:p>
            <a:pPr marL="273844" lvl="0" indent="-156765" algn="l" rtl="0">
              <a:lnSpc>
                <a:spcPct val="100000"/>
              </a:lnSpc>
              <a:spcBef>
                <a:spcPts val="0"/>
              </a:spcBef>
              <a:spcAft>
                <a:spcPts val="0"/>
              </a:spcAft>
              <a:buClr>
                <a:srgbClr val="000000"/>
              </a:buClr>
              <a:buSzPts val="1700"/>
              <a:buChar char="•"/>
            </a:pPr>
            <a:r>
              <a:rPr lang="en" sz="1700" i="0" u="none" dirty="0">
                <a:solidFill>
                  <a:schemeClr val="dk1"/>
                </a:solidFill>
                <a:latin typeface="Arial"/>
                <a:ea typeface="Arial"/>
                <a:cs typeface="Arial"/>
                <a:sym typeface="Arial"/>
              </a:rPr>
              <a:t>W</a:t>
            </a:r>
            <a:r>
              <a:rPr lang="en" sz="1700" dirty="0">
                <a:solidFill>
                  <a:schemeClr val="dk1"/>
                </a:solidFill>
                <a:latin typeface="Arial"/>
                <a:ea typeface="Arial"/>
                <a:cs typeface="Arial"/>
                <a:sym typeface="Arial"/>
              </a:rPr>
              <a:t>h</a:t>
            </a:r>
            <a:r>
              <a:rPr lang="en" sz="1700" i="0" u="none" dirty="0">
                <a:solidFill>
                  <a:schemeClr val="dk1"/>
                </a:solidFill>
                <a:latin typeface="Arial"/>
                <a:ea typeface="Arial"/>
                <a:cs typeface="Arial"/>
                <a:sym typeface="Arial"/>
              </a:rPr>
              <a:t>en you get home, wash and dry your clothes and and halters, leashes, ropes, towels, etc. used.</a:t>
            </a:r>
            <a:endParaRPr sz="1700" dirty="0">
              <a:latin typeface="Arial"/>
              <a:ea typeface="Arial"/>
              <a:cs typeface="Arial"/>
              <a:sym typeface="Arial"/>
            </a:endParaRPr>
          </a:p>
        </p:txBody>
      </p:sp>
      <p:pic>
        <p:nvPicPr>
          <p:cNvPr id="273" name="Google Shape;273;p37" descr="A group of people standing in front of a crowd &#10; &#10;Description automatically generated"/>
          <p:cNvPicPr preferRelativeResize="0"/>
          <p:nvPr/>
        </p:nvPicPr>
        <p:blipFill rotWithShape="1">
          <a:blip r:embed="rId3">
            <a:alphaModFix/>
          </a:blip>
          <a:srcRect/>
          <a:stretch/>
        </p:blipFill>
        <p:spPr>
          <a:xfrm>
            <a:off x="1986725" y="2829850"/>
            <a:ext cx="2884549" cy="2154199"/>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38"/>
          <p:cNvSpPr txBox="1">
            <a:spLocks noGrp="1"/>
          </p:cNvSpPr>
          <p:nvPr>
            <p:ph type="title"/>
          </p:nvPr>
        </p:nvSpPr>
        <p:spPr>
          <a:xfrm>
            <a:off x="342900" y="317850"/>
            <a:ext cx="6172200" cy="8001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 b="1">
                <a:solidFill>
                  <a:srgbClr val="38761D"/>
                </a:solidFill>
              </a:rPr>
              <a:t>Ready to Put it All Together?</a:t>
            </a:r>
            <a:endParaRPr b="1">
              <a:solidFill>
                <a:srgbClr val="38761D"/>
              </a:solidFill>
            </a:endParaRPr>
          </a:p>
        </p:txBody>
      </p:sp>
      <p:pic>
        <p:nvPicPr>
          <p:cNvPr id="279" name="Google Shape;279;p38"/>
          <p:cNvPicPr preferRelativeResize="0"/>
          <p:nvPr/>
        </p:nvPicPr>
        <p:blipFill rotWithShape="1">
          <a:blip r:embed="rId3">
            <a:alphaModFix/>
          </a:blip>
          <a:srcRect l="27725" t="11511" r="20653" b="22442"/>
          <a:stretch/>
        </p:blipFill>
        <p:spPr>
          <a:xfrm>
            <a:off x="1658925" y="1363875"/>
            <a:ext cx="3540150" cy="3334401"/>
          </a:xfrm>
          <a:prstGeom prst="rect">
            <a:avLst/>
          </a:prstGeom>
          <a:noFill/>
          <a:ln>
            <a:noFill/>
          </a:ln>
        </p:spPr>
      </p:pic>
      <p:sp>
        <p:nvSpPr>
          <p:cNvPr id="280" name="Google Shape;280;p38"/>
          <p:cNvSpPr txBox="1">
            <a:spLocks noGrp="1"/>
          </p:cNvSpPr>
          <p:nvPr>
            <p:ph type="body" idx="1"/>
          </p:nvPr>
        </p:nvSpPr>
        <p:spPr>
          <a:xfrm>
            <a:off x="342900" y="950090"/>
            <a:ext cx="6172200" cy="32433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225"/>
              </a:spcBef>
              <a:spcAft>
                <a:spcPts val="0"/>
              </a:spcAft>
              <a:buSzPts val="1800"/>
              <a:buNone/>
            </a:pPr>
            <a:r>
              <a:rPr lang="en">
                <a:latin typeface="Arial"/>
                <a:ea typeface="Arial"/>
                <a:cs typeface="Arial"/>
                <a:sym typeface="Arial"/>
              </a:rPr>
              <a:t>Up Next: Table Top Scenarios </a:t>
            </a:r>
            <a:endParaRPr>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39"/>
          <p:cNvSpPr txBox="1">
            <a:spLocks noGrp="1"/>
          </p:cNvSpPr>
          <p:nvPr>
            <p:ph type="ctrTitle"/>
          </p:nvPr>
        </p:nvSpPr>
        <p:spPr>
          <a:xfrm>
            <a:off x="233775" y="3004010"/>
            <a:ext cx="6390300" cy="1487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Clr>
                <a:schemeClr val="dk1"/>
              </a:buClr>
              <a:buSzPts val="800"/>
              <a:buFont typeface="Arial"/>
              <a:buNone/>
            </a:pPr>
            <a:r>
              <a:rPr lang="en" sz="2700" b="1">
                <a:solidFill>
                  <a:srgbClr val="38761D"/>
                </a:solidFill>
                <a:latin typeface="Arial"/>
                <a:ea typeface="Arial"/>
                <a:cs typeface="Arial"/>
                <a:sym typeface="Arial"/>
              </a:rPr>
              <a:t>ASAR Home Study #7: </a:t>
            </a:r>
            <a:br>
              <a:rPr lang="en" sz="2700" b="1">
                <a:solidFill>
                  <a:srgbClr val="38761D"/>
                </a:solidFill>
                <a:latin typeface="Arial"/>
                <a:ea typeface="Arial"/>
                <a:cs typeface="Arial"/>
                <a:sym typeface="Arial"/>
              </a:rPr>
            </a:br>
            <a:r>
              <a:rPr lang="en" sz="2700" b="1">
                <a:solidFill>
                  <a:srgbClr val="38761D"/>
                </a:solidFill>
                <a:latin typeface="Arial"/>
                <a:ea typeface="Arial"/>
                <a:cs typeface="Arial"/>
                <a:sym typeface="Arial"/>
              </a:rPr>
              <a:t>Tabletop Scenarios</a:t>
            </a:r>
            <a:endParaRPr sz="2700" b="1">
              <a:solidFill>
                <a:srgbClr val="38761D"/>
              </a:solidFill>
              <a:latin typeface="Arial"/>
              <a:ea typeface="Arial"/>
              <a:cs typeface="Arial"/>
              <a:sym typeface="Arial"/>
            </a:endParaRPr>
          </a:p>
          <a:p>
            <a:pPr marL="38100" lvl="0" indent="0" algn="ctr" rtl="0">
              <a:spcBef>
                <a:spcPts val="0"/>
              </a:spcBef>
              <a:spcAft>
                <a:spcPts val="0"/>
              </a:spcAft>
              <a:buClr>
                <a:schemeClr val="dk1"/>
              </a:buClr>
              <a:buSzPts val="2400"/>
              <a:buFont typeface="Arial"/>
              <a:buNone/>
            </a:pPr>
            <a:endParaRPr sz="2700" b="1">
              <a:solidFill>
                <a:srgbClr val="38761D"/>
              </a:solidFill>
              <a:latin typeface="Arial"/>
              <a:ea typeface="Arial"/>
              <a:cs typeface="Arial"/>
              <a:sym typeface="Arial"/>
            </a:endParaRPr>
          </a:p>
        </p:txBody>
      </p:sp>
      <p:sp>
        <p:nvSpPr>
          <p:cNvPr id="286" name="Google Shape;286;p39"/>
          <p:cNvSpPr/>
          <p:nvPr/>
        </p:nvSpPr>
        <p:spPr>
          <a:xfrm>
            <a:off x="6675" y="-97537"/>
            <a:ext cx="6858000" cy="3062400"/>
          </a:xfrm>
          <a:prstGeom prst="rect">
            <a:avLst/>
          </a:prstGeom>
          <a:solidFill>
            <a:srgbClr val="000000"/>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287" name="Google Shape;287;p39"/>
          <p:cNvPicPr preferRelativeResize="0"/>
          <p:nvPr/>
        </p:nvPicPr>
        <p:blipFill rotWithShape="1">
          <a:blip r:embed="rId3">
            <a:alphaModFix/>
          </a:blip>
          <a:srcRect l="25017" t="-1020" r="22525"/>
          <a:stretch/>
        </p:blipFill>
        <p:spPr>
          <a:xfrm rot="-5400000">
            <a:off x="2264382" y="-186470"/>
            <a:ext cx="2342572" cy="3383266"/>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40"/>
          <p:cNvSpPr txBox="1">
            <a:spLocks noGrp="1"/>
          </p:cNvSpPr>
          <p:nvPr>
            <p:ph type="ctrTitle"/>
          </p:nvPr>
        </p:nvSpPr>
        <p:spPr>
          <a:xfrm>
            <a:off x="233775" y="371550"/>
            <a:ext cx="6390300" cy="792600"/>
          </a:xfrm>
          <a:prstGeom prst="rect">
            <a:avLst/>
          </a:prstGeom>
        </p:spPr>
        <p:txBody>
          <a:bodyPr spcFirstLastPara="1" wrap="square" lIns="91425" tIns="91425" rIns="91425" bIns="91425" anchor="b" anchorCtr="0">
            <a:noAutofit/>
          </a:bodyPr>
          <a:lstStyle/>
          <a:p>
            <a:pPr marL="0" lvl="0" indent="0" algn="ctr" rtl="0">
              <a:spcBef>
                <a:spcPts val="200"/>
              </a:spcBef>
              <a:spcAft>
                <a:spcPts val="0"/>
              </a:spcAft>
              <a:buNone/>
            </a:pPr>
            <a:r>
              <a:rPr lang="en" sz="2700" b="1" dirty="0">
                <a:solidFill>
                  <a:srgbClr val="38761D"/>
                </a:solidFill>
                <a:latin typeface="Arial"/>
                <a:ea typeface="Arial"/>
                <a:cs typeface="Arial"/>
                <a:sym typeface="Arial"/>
              </a:rPr>
              <a:t>Your Assignment: </a:t>
            </a:r>
            <a:endParaRPr sz="2700" b="1" dirty="0">
              <a:solidFill>
                <a:srgbClr val="38761D"/>
              </a:solidFill>
              <a:latin typeface="Arial"/>
              <a:ea typeface="Arial"/>
              <a:cs typeface="Arial"/>
              <a:sym typeface="Arial"/>
            </a:endParaRPr>
          </a:p>
        </p:txBody>
      </p:sp>
      <p:sp>
        <p:nvSpPr>
          <p:cNvPr id="293" name="Google Shape;293;p40"/>
          <p:cNvSpPr txBox="1">
            <a:spLocks noGrp="1"/>
          </p:cNvSpPr>
          <p:nvPr>
            <p:ph type="subTitle" idx="1"/>
          </p:nvPr>
        </p:nvSpPr>
        <p:spPr>
          <a:xfrm>
            <a:off x="134963" y="1111150"/>
            <a:ext cx="6390300" cy="3447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dirty="0">
              <a:latin typeface="Arial"/>
              <a:ea typeface="Arial"/>
              <a:cs typeface="Arial"/>
              <a:sym typeface="Arial"/>
            </a:endParaRPr>
          </a:p>
          <a:p>
            <a:pPr marL="457200" lvl="0" indent="-368300" algn="ctr" rtl="0">
              <a:spcBef>
                <a:spcPts val="0"/>
              </a:spcBef>
              <a:spcAft>
                <a:spcPts val="0"/>
              </a:spcAft>
              <a:buSzPts val="2200"/>
              <a:buFont typeface="Arial"/>
              <a:buAutoNum type="arabicPeriod"/>
            </a:pPr>
            <a:r>
              <a:rPr lang="en" sz="2200" dirty="0">
                <a:latin typeface="Arial"/>
                <a:ea typeface="Arial"/>
                <a:cs typeface="Arial"/>
                <a:sym typeface="Arial"/>
              </a:rPr>
              <a:t>Read Scenarios 1-4. </a:t>
            </a:r>
            <a:endParaRPr sz="2200" dirty="0">
              <a:latin typeface="Arial"/>
              <a:ea typeface="Arial"/>
              <a:cs typeface="Arial"/>
              <a:sym typeface="Arial"/>
            </a:endParaRPr>
          </a:p>
          <a:p>
            <a:pPr marL="457200" lvl="0" indent="-368300" algn="ctr" rtl="0">
              <a:spcBef>
                <a:spcPts val="0"/>
              </a:spcBef>
              <a:spcAft>
                <a:spcPts val="0"/>
              </a:spcAft>
              <a:buSzPts val="2200"/>
              <a:buFont typeface="Arial"/>
              <a:buAutoNum type="arabicPeriod"/>
            </a:pPr>
            <a:r>
              <a:rPr lang="en" sz="2200" dirty="0">
                <a:latin typeface="Arial"/>
                <a:ea typeface="Arial"/>
                <a:cs typeface="Arial"/>
                <a:sym typeface="Arial"/>
              </a:rPr>
              <a:t>Think about what is involved with each one and how you might respond.</a:t>
            </a:r>
            <a:endParaRPr sz="2200" dirty="0">
              <a:latin typeface="Arial"/>
              <a:ea typeface="Arial"/>
              <a:cs typeface="Arial"/>
              <a:sym typeface="Arial"/>
            </a:endParaRPr>
          </a:p>
          <a:p>
            <a:pPr marL="457200" lvl="0" indent="-368300" algn="ctr" rtl="0">
              <a:spcBef>
                <a:spcPts val="0"/>
              </a:spcBef>
              <a:spcAft>
                <a:spcPts val="0"/>
              </a:spcAft>
              <a:buSzPts val="2200"/>
              <a:buFont typeface="Arial"/>
              <a:buAutoNum type="arabicPeriod"/>
            </a:pPr>
            <a:r>
              <a:rPr lang="en" sz="2200" dirty="0">
                <a:latin typeface="Arial"/>
                <a:ea typeface="Arial"/>
                <a:cs typeface="Arial"/>
                <a:sym typeface="Arial"/>
              </a:rPr>
              <a:t>Choose one scenario and write out a detailed Action Plan. </a:t>
            </a:r>
            <a:endParaRPr sz="2200" dirty="0">
              <a:latin typeface="Arial"/>
              <a:ea typeface="Arial"/>
              <a:cs typeface="Arial"/>
              <a:sym typeface="Arial"/>
            </a:endParaRPr>
          </a:p>
          <a:p>
            <a:pPr marL="457200" lvl="0" indent="-368300" algn="ctr" rtl="0">
              <a:spcBef>
                <a:spcPts val="0"/>
              </a:spcBef>
              <a:spcAft>
                <a:spcPts val="0"/>
              </a:spcAft>
              <a:buSzPts val="2200"/>
              <a:buFont typeface="Arial"/>
              <a:buAutoNum type="arabicPeriod"/>
            </a:pPr>
            <a:r>
              <a:rPr lang="en" sz="2200" dirty="0">
                <a:latin typeface="Arial"/>
                <a:ea typeface="Arial"/>
                <a:cs typeface="Arial"/>
                <a:sym typeface="Arial"/>
              </a:rPr>
              <a:t>Send to </a:t>
            </a:r>
            <a:r>
              <a:rPr lang="en" sz="2200" u="sng" dirty="0">
                <a:solidFill>
                  <a:schemeClr val="hlink"/>
                </a:solidFill>
                <a:latin typeface="Arial"/>
                <a:ea typeface="Arial"/>
                <a:cs typeface="Arial"/>
                <a:sym typeface="Arial"/>
                <a:hlinkClick r:id="rId3"/>
              </a:rPr>
              <a:t>nancy@napacart.org</a:t>
            </a:r>
            <a:endParaRPr sz="2200" dirty="0">
              <a:latin typeface="Arial"/>
              <a:ea typeface="Arial"/>
              <a:cs typeface="Arial"/>
              <a:sym typeface="Arial"/>
            </a:endParaRPr>
          </a:p>
          <a:p>
            <a:pPr marL="342900" lvl="0" indent="0" algn="l" rtl="0">
              <a:spcBef>
                <a:spcPts val="0"/>
              </a:spcBef>
              <a:spcAft>
                <a:spcPts val="0"/>
              </a:spcAft>
              <a:buNone/>
            </a:pPr>
            <a:r>
              <a:rPr lang="en" dirty="0">
                <a:latin typeface="Arial"/>
                <a:ea typeface="Arial"/>
                <a:cs typeface="Arial"/>
                <a:sym typeface="Arial"/>
              </a:rPr>
              <a:t> </a:t>
            </a:r>
            <a:endParaRPr dirty="0">
              <a:latin typeface="Arial"/>
              <a:ea typeface="Arial"/>
              <a:cs typeface="Arial"/>
              <a:sym typeface="Arial"/>
            </a:endParaRPr>
          </a:p>
          <a:p>
            <a:pPr marL="0" lvl="0" indent="0" algn="ctr" rtl="0">
              <a:spcBef>
                <a:spcPts val="0"/>
              </a:spcBef>
              <a:spcAft>
                <a:spcPts val="0"/>
              </a:spcAft>
              <a:buNone/>
            </a:pPr>
            <a:endParaRPr dirty="0">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41"/>
          <p:cNvSpPr txBox="1">
            <a:spLocks noGrp="1"/>
          </p:cNvSpPr>
          <p:nvPr>
            <p:ph type="title"/>
          </p:nvPr>
        </p:nvSpPr>
        <p:spPr>
          <a:xfrm>
            <a:off x="342900" y="338575"/>
            <a:ext cx="6172200" cy="8001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
                <a:solidFill>
                  <a:srgbClr val="38761D"/>
                </a:solidFill>
              </a:rPr>
              <a:t>Scenario #1</a:t>
            </a:r>
            <a:endParaRPr>
              <a:solidFill>
                <a:srgbClr val="38761D"/>
              </a:solidFill>
            </a:endParaRPr>
          </a:p>
        </p:txBody>
      </p:sp>
      <p:sp>
        <p:nvSpPr>
          <p:cNvPr id="299" name="Google Shape;299;p41"/>
          <p:cNvSpPr txBox="1">
            <a:spLocks noGrp="1"/>
          </p:cNvSpPr>
          <p:nvPr>
            <p:ph type="body" idx="1"/>
          </p:nvPr>
        </p:nvSpPr>
        <p:spPr>
          <a:xfrm>
            <a:off x="291263" y="1138675"/>
            <a:ext cx="6275400" cy="3394500"/>
          </a:xfrm>
          <a:prstGeom prst="rect">
            <a:avLst/>
          </a:prstGeom>
        </p:spPr>
        <p:txBody>
          <a:bodyPr spcFirstLastPara="1" wrap="square" lIns="91425" tIns="45700" rIns="91425" bIns="45700" anchor="t" anchorCtr="0">
            <a:noAutofit/>
          </a:bodyPr>
          <a:lstStyle/>
          <a:p>
            <a:pPr marL="342900" lvl="0" indent="-292100" algn="l" rtl="0">
              <a:lnSpc>
                <a:spcPct val="115000"/>
              </a:lnSpc>
              <a:spcBef>
                <a:spcPts val="0"/>
              </a:spcBef>
              <a:spcAft>
                <a:spcPts val="0"/>
              </a:spcAft>
              <a:buSzPts val="2000"/>
              <a:buFont typeface="Arial"/>
              <a:buChar char="•"/>
            </a:pPr>
            <a:r>
              <a:rPr lang="en" dirty="0">
                <a:latin typeface="Arial"/>
                <a:ea typeface="Arial"/>
                <a:cs typeface="Arial"/>
                <a:sym typeface="Arial"/>
              </a:rPr>
              <a:t>Police dog training facility is damaged by last night’s earthquake; </a:t>
            </a:r>
            <a:br>
              <a:rPr lang="en" dirty="0">
                <a:latin typeface="Arial"/>
                <a:ea typeface="Arial"/>
                <a:cs typeface="Arial"/>
                <a:sym typeface="Arial"/>
              </a:rPr>
            </a:br>
            <a:r>
              <a:rPr lang="en" dirty="0">
                <a:latin typeface="Arial"/>
                <a:ea typeface="Arial"/>
                <a:cs typeface="Arial"/>
                <a:sym typeface="Arial"/>
              </a:rPr>
              <a:t>2 dogs are missing (may be trapped under debris), </a:t>
            </a:r>
            <a:br>
              <a:rPr lang="en" dirty="0">
                <a:latin typeface="Arial"/>
                <a:ea typeface="Arial"/>
                <a:cs typeface="Arial"/>
                <a:sym typeface="Arial"/>
              </a:rPr>
            </a:br>
            <a:r>
              <a:rPr lang="en" dirty="0">
                <a:latin typeface="Arial"/>
                <a:ea typeface="Arial"/>
                <a:cs typeface="Arial"/>
                <a:sym typeface="Arial"/>
              </a:rPr>
              <a:t>5 are still in kennels with no food or water, </a:t>
            </a:r>
            <a:br>
              <a:rPr lang="en" dirty="0">
                <a:latin typeface="Arial"/>
                <a:ea typeface="Arial"/>
                <a:cs typeface="Arial"/>
                <a:sym typeface="Arial"/>
              </a:rPr>
            </a:br>
            <a:r>
              <a:rPr lang="en" dirty="0">
                <a:latin typeface="Arial"/>
                <a:ea typeface="Arial"/>
                <a:cs typeface="Arial"/>
                <a:sym typeface="Arial"/>
              </a:rPr>
              <a:t>4 have been seen running loose. </a:t>
            </a:r>
            <a:br>
              <a:rPr lang="en" dirty="0">
                <a:latin typeface="Arial"/>
                <a:ea typeface="Arial"/>
                <a:cs typeface="Arial"/>
                <a:sym typeface="Arial"/>
              </a:rPr>
            </a:br>
            <a:r>
              <a:rPr lang="en" dirty="0">
                <a:latin typeface="Arial"/>
                <a:ea typeface="Arial"/>
                <a:cs typeface="Arial"/>
                <a:sym typeface="Arial"/>
              </a:rPr>
              <a:t>Cell and radio signals are okay.</a:t>
            </a:r>
            <a:endParaRPr dirty="0">
              <a:latin typeface="Arial"/>
              <a:ea typeface="Arial"/>
              <a:cs typeface="Arial"/>
              <a:sym typeface="Arial"/>
            </a:endParaRPr>
          </a:p>
          <a:p>
            <a:pPr marL="342900" lvl="0" indent="-292100" algn="l" rtl="0">
              <a:lnSpc>
                <a:spcPct val="115000"/>
              </a:lnSpc>
              <a:spcBef>
                <a:spcPts val="0"/>
              </a:spcBef>
              <a:spcAft>
                <a:spcPts val="0"/>
              </a:spcAft>
              <a:buSzPts val="2000"/>
              <a:buFont typeface="Arial"/>
              <a:buChar char="•"/>
            </a:pPr>
            <a:r>
              <a:rPr lang="en" dirty="0">
                <a:latin typeface="Arial"/>
                <a:ea typeface="Arial"/>
                <a:cs typeface="Arial"/>
                <a:sym typeface="Arial"/>
              </a:rPr>
              <a:t>Road access is unknown, with some significant road damage reported in the area, but there has not yet been time to do a full assessment of road conditions.</a:t>
            </a:r>
            <a:br>
              <a:rPr lang="en" dirty="0">
                <a:latin typeface="Arial"/>
                <a:ea typeface="Arial"/>
                <a:cs typeface="Arial"/>
                <a:sym typeface="Arial"/>
              </a:rPr>
            </a:br>
            <a:r>
              <a:rPr lang="en" dirty="0">
                <a:latin typeface="Arial"/>
                <a:ea typeface="Arial"/>
                <a:cs typeface="Arial"/>
                <a:sym typeface="Arial"/>
              </a:rPr>
              <a:t>______________________________________________________</a:t>
            </a:r>
            <a:endParaRPr dirty="0">
              <a:latin typeface="Arial"/>
              <a:ea typeface="Arial"/>
              <a:cs typeface="Arial"/>
              <a:sym typeface="Arial"/>
            </a:endParaRPr>
          </a:p>
          <a:p>
            <a:pPr marL="457200" lvl="0" indent="-317500" algn="l" rtl="0">
              <a:lnSpc>
                <a:spcPct val="115000"/>
              </a:lnSpc>
              <a:spcBef>
                <a:spcPts val="0"/>
              </a:spcBef>
              <a:spcAft>
                <a:spcPts val="0"/>
              </a:spcAft>
              <a:buClr>
                <a:srgbClr val="990000"/>
              </a:buClr>
              <a:buSzPts val="1400"/>
              <a:buFont typeface="Arial"/>
              <a:buAutoNum type="arabicPeriod"/>
            </a:pPr>
            <a:r>
              <a:rPr lang="en" sz="1400" i="1" dirty="0">
                <a:solidFill>
                  <a:srgbClr val="990000"/>
                </a:solidFill>
                <a:latin typeface="Arial"/>
                <a:ea typeface="Arial"/>
                <a:cs typeface="Arial"/>
                <a:sym typeface="Arial"/>
              </a:rPr>
              <a:t>What does your team need to consider in making a plan to help these animals? (List at least 5 things)</a:t>
            </a:r>
            <a:endParaRPr sz="1400" i="1" dirty="0">
              <a:solidFill>
                <a:srgbClr val="990000"/>
              </a:solidFill>
              <a:latin typeface="Arial"/>
              <a:ea typeface="Arial"/>
              <a:cs typeface="Arial"/>
              <a:sym typeface="Arial"/>
            </a:endParaRPr>
          </a:p>
          <a:p>
            <a:pPr marL="457200" lvl="0" indent="-317500" algn="l" rtl="0">
              <a:lnSpc>
                <a:spcPct val="115000"/>
              </a:lnSpc>
              <a:spcBef>
                <a:spcPts val="0"/>
              </a:spcBef>
              <a:spcAft>
                <a:spcPts val="0"/>
              </a:spcAft>
              <a:buClr>
                <a:srgbClr val="990000"/>
              </a:buClr>
              <a:buSzPts val="1400"/>
              <a:buFont typeface="Arial"/>
              <a:buAutoNum type="arabicPeriod"/>
            </a:pPr>
            <a:r>
              <a:rPr lang="en" sz="1400" i="1" dirty="0">
                <a:solidFill>
                  <a:srgbClr val="990000"/>
                </a:solidFill>
                <a:latin typeface="Arial"/>
                <a:ea typeface="Arial"/>
                <a:cs typeface="Arial"/>
                <a:sym typeface="Arial"/>
              </a:rPr>
              <a:t>Write or draw out a Plan A and a Plan B for this scenario.</a:t>
            </a:r>
            <a:r>
              <a:rPr lang="en" sz="1800" i="1" dirty="0">
                <a:solidFill>
                  <a:srgbClr val="990000"/>
                </a:solidFill>
                <a:latin typeface="Arial"/>
                <a:ea typeface="Arial"/>
                <a:cs typeface="Arial"/>
                <a:sym typeface="Arial"/>
              </a:rPr>
              <a:t> </a:t>
            </a:r>
            <a:endParaRPr sz="1800" i="1" dirty="0">
              <a:solidFill>
                <a:srgbClr val="990000"/>
              </a:solidFill>
              <a:latin typeface="Arial"/>
              <a:ea typeface="Arial"/>
              <a:cs typeface="Arial"/>
              <a:sym typeface="Arial"/>
            </a:endParaRPr>
          </a:p>
          <a:p>
            <a:pPr marL="0" lvl="0" indent="0" algn="l" rtl="0">
              <a:lnSpc>
                <a:spcPct val="115000"/>
              </a:lnSpc>
              <a:spcBef>
                <a:spcPts val="0"/>
              </a:spcBef>
              <a:spcAft>
                <a:spcPts val="0"/>
              </a:spcAft>
              <a:buNone/>
            </a:pPr>
            <a:endParaRPr sz="1400" dirty="0">
              <a:latin typeface="Arial"/>
              <a:ea typeface="Arial"/>
              <a:cs typeface="Arial"/>
              <a:sym typeface="Arial"/>
            </a:endParaRPr>
          </a:p>
          <a:p>
            <a:pPr marL="0" lvl="0" indent="0" algn="l" rtl="0">
              <a:lnSpc>
                <a:spcPct val="115000"/>
              </a:lnSpc>
              <a:spcBef>
                <a:spcPts val="0"/>
              </a:spcBef>
              <a:spcAft>
                <a:spcPts val="0"/>
              </a:spcAft>
              <a:buClr>
                <a:schemeClr val="dk1"/>
              </a:buClr>
              <a:buSzPts val="800"/>
              <a:buFont typeface="Arial"/>
              <a:buNone/>
            </a:pPr>
            <a:endParaRPr sz="1400" dirty="0">
              <a:latin typeface="Arial"/>
              <a:ea typeface="Arial"/>
              <a:cs typeface="Arial"/>
              <a:sym typeface="Arial"/>
            </a:endParaRPr>
          </a:p>
          <a:p>
            <a:pPr marL="0" lvl="0" indent="0" algn="l" rtl="0">
              <a:lnSpc>
                <a:spcPct val="115000"/>
              </a:lnSpc>
              <a:spcBef>
                <a:spcPts val="0"/>
              </a:spcBef>
              <a:spcAft>
                <a:spcPts val="0"/>
              </a:spcAft>
              <a:buClr>
                <a:schemeClr val="dk1"/>
              </a:buClr>
              <a:buSzPts val="800"/>
              <a:buFont typeface="Arial"/>
              <a:buNone/>
            </a:pPr>
            <a:r>
              <a:rPr lang="en" sz="700" dirty="0">
                <a:latin typeface="Helvetica Neue"/>
                <a:ea typeface="Helvetica Neue"/>
                <a:cs typeface="Helvetica Neue"/>
                <a:sym typeface="Helvetica Neue"/>
              </a:rPr>
              <a:t> </a:t>
            </a:r>
            <a:endParaRPr sz="700" dirty="0">
              <a:latin typeface="Helvetica Neue"/>
              <a:ea typeface="Helvetica Neue"/>
              <a:cs typeface="Helvetica Neue"/>
              <a:sym typeface="Helvetica Neue"/>
            </a:endParaRPr>
          </a:p>
          <a:p>
            <a:pPr marL="0" lvl="0" indent="0" algn="l" rtl="0">
              <a:spcBef>
                <a:spcPts val="225"/>
              </a:spcBef>
              <a:spcAft>
                <a:spcPts val="0"/>
              </a:spcAft>
              <a:buNone/>
            </a:pPr>
            <a:endParaRPr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42"/>
          <p:cNvSpPr txBox="1">
            <a:spLocks noGrp="1"/>
          </p:cNvSpPr>
          <p:nvPr>
            <p:ph type="title"/>
          </p:nvPr>
        </p:nvSpPr>
        <p:spPr>
          <a:xfrm>
            <a:off x="342900" y="407725"/>
            <a:ext cx="6172200" cy="8001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
                <a:solidFill>
                  <a:srgbClr val="38761D"/>
                </a:solidFill>
              </a:rPr>
              <a:t>Scenario#2</a:t>
            </a:r>
            <a:endParaRPr>
              <a:solidFill>
                <a:srgbClr val="38761D"/>
              </a:solidFill>
            </a:endParaRPr>
          </a:p>
        </p:txBody>
      </p:sp>
      <p:sp>
        <p:nvSpPr>
          <p:cNvPr id="305" name="Google Shape;305;p42"/>
          <p:cNvSpPr txBox="1">
            <a:spLocks noGrp="1"/>
          </p:cNvSpPr>
          <p:nvPr>
            <p:ph type="body" idx="1"/>
          </p:nvPr>
        </p:nvSpPr>
        <p:spPr>
          <a:xfrm>
            <a:off x="313312" y="977625"/>
            <a:ext cx="6231300" cy="3394500"/>
          </a:xfrm>
          <a:prstGeom prst="rect">
            <a:avLst/>
          </a:prstGeom>
        </p:spPr>
        <p:txBody>
          <a:bodyPr spcFirstLastPara="1" wrap="square" lIns="91425" tIns="45700" rIns="91425" bIns="45700" anchor="t" anchorCtr="0">
            <a:noAutofit/>
          </a:bodyPr>
          <a:lstStyle/>
          <a:p>
            <a:pPr marL="0" lvl="0" indent="0" algn="l" rtl="0">
              <a:lnSpc>
                <a:spcPct val="115000"/>
              </a:lnSpc>
              <a:spcBef>
                <a:spcPts val="900"/>
              </a:spcBef>
              <a:spcAft>
                <a:spcPts val="0"/>
              </a:spcAft>
              <a:buNone/>
            </a:pPr>
            <a:r>
              <a:rPr lang="en" sz="1600" dirty="0">
                <a:latin typeface="Arial"/>
                <a:ea typeface="Arial"/>
                <a:cs typeface="Arial"/>
                <a:sym typeface="Arial"/>
              </a:rPr>
              <a:t>You are on a 2-person team, driving a club cab pickup truck with a  3-horse trailer. In the bed of your truck you have 2 bales of grass hay, 2 bags of dog food, 4 bags of cat food, a 10 gallon water jug, and 2 large pet carriers. You have a radio and cell phone, both with good signal, and your team kit. </a:t>
            </a:r>
            <a:endParaRPr sz="1600" dirty="0">
              <a:latin typeface="Arial"/>
              <a:ea typeface="Arial"/>
              <a:cs typeface="Arial"/>
              <a:sym typeface="Arial"/>
            </a:endParaRPr>
          </a:p>
          <a:p>
            <a:pPr marL="0" lvl="0" indent="0" algn="l" rtl="0">
              <a:lnSpc>
                <a:spcPct val="115000"/>
              </a:lnSpc>
              <a:spcBef>
                <a:spcPts val="900"/>
              </a:spcBef>
              <a:spcAft>
                <a:spcPts val="0"/>
              </a:spcAft>
              <a:buNone/>
            </a:pPr>
            <a:r>
              <a:rPr lang="en" sz="1600" dirty="0">
                <a:latin typeface="Arial"/>
                <a:ea typeface="Arial"/>
                <a:cs typeface="Arial"/>
                <a:sym typeface="Arial"/>
              </a:rPr>
              <a:t>You are sent to an address in a warm zone. The owner states he was at work when the fire broke out and could not go back to get his 3 horses and 2 cats. When you arrive at the property you find 2 horses and one cat. One horse seems to be labored in its breathing. While parked, two donkeys show up and start nibbling at the hay in your truck. </a:t>
            </a:r>
            <a:endParaRPr sz="1600" dirty="0">
              <a:latin typeface="Arial"/>
              <a:ea typeface="Arial"/>
              <a:cs typeface="Arial"/>
              <a:sym typeface="Arial"/>
            </a:endParaRPr>
          </a:p>
          <a:p>
            <a:pPr marL="0" lvl="0" indent="0" algn="l" rtl="0">
              <a:lnSpc>
                <a:spcPct val="115000"/>
              </a:lnSpc>
              <a:spcBef>
                <a:spcPts val="900"/>
              </a:spcBef>
              <a:spcAft>
                <a:spcPts val="0"/>
              </a:spcAft>
              <a:buNone/>
            </a:pPr>
            <a:r>
              <a:rPr lang="en" sz="1600" b="1" i="1" dirty="0">
                <a:solidFill>
                  <a:srgbClr val="BC300A"/>
                </a:solidFill>
                <a:latin typeface="Arial"/>
                <a:ea typeface="Arial"/>
                <a:cs typeface="Arial"/>
                <a:sym typeface="Arial"/>
              </a:rPr>
              <a:t>Write out a plan for each animal</a:t>
            </a:r>
            <a:r>
              <a:rPr lang="en" sz="1600" i="1" dirty="0">
                <a:latin typeface="Arial"/>
                <a:ea typeface="Arial"/>
                <a:cs typeface="Arial"/>
                <a:sym typeface="Arial"/>
              </a:rPr>
              <a:t>.</a:t>
            </a:r>
            <a:endParaRPr sz="1600" i="1" dirty="0">
              <a:latin typeface="Arial"/>
              <a:ea typeface="Arial"/>
              <a:cs typeface="Arial"/>
              <a:sym typeface="Arial"/>
            </a:endParaRPr>
          </a:p>
          <a:p>
            <a:pPr marL="0" lvl="0" indent="0" algn="l" rtl="0">
              <a:spcBef>
                <a:spcPts val="900"/>
              </a:spcBef>
              <a:spcAft>
                <a:spcPts val="0"/>
              </a:spcAft>
              <a:buNone/>
            </a:pPr>
            <a:endParaRPr sz="1400" dirty="0">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4"/>
        <p:cNvGrpSpPr/>
        <p:nvPr/>
      </p:nvGrpSpPr>
      <p:grpSpPr>
        <a:xfrm>
          <a:off x="0" y="0"/>
          <a:ext cx="0" cy="0"/>
          <a:chOff x="0" y="0"/>
          <a:chExt cx="0" cy="0"/>
        </a:xfrm>
      </p:grpSpPr>
      <p:sp>
        <p:nvSpPr>
          <p:cNvPr id="55" name="Google Shape;55;p7"/>
          <p:cNvSpPr txBox="1">
            <a:spLocks noGrp="1"/>
          </p:cNvSpPr>
          <p:nvPr>
            <p:ph type="title"/>
          </p:nvPr>
        </p:nvSpPr>
        <p:spPr>
          <a:xfrm>
            <a:off x="342900" y="313800"/>
            <a:ext cx="6172200" cy="5568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None/>
            </a:pPr>
            <a:r>
              <a:rPr lang="en" sz="2300" b="1">
                <a:solidFill>
                  <a:srgbClr val="38761D"/>
                </a:solidFill>
                <a:latin typeface="Arial"/>
                <a:ea typeface="Arial"/>
                <a:cs typeface="Arial"/>
                <a:sym typeface="Arial"/>
              </a:rPr>
              <a:t>Catching &amp; Loading Animals</a:t>
            </a:r>
            <a:br>
              <a:rPr lang="en" sz="2300" b="1">
                <a:solidFill>
                  <a:srgbClr val="38761D"/>
                </a:solidFill>
                <a:latin typeface="Arial"/>
                <a:ea typeface="Arial"/>
                <a:cs typeface="Arial"/>
                <a:sym typeface="Arial"/>
              </a:rPr>
            </a:br>
            <a:r>
              <a:rPr lang="en" sz="1800" b="1">
                <a:solidFill>
                  <a:srgbClr val="38761D"/>
                </a:solidFill>
                <a:latin typeface="Arial"/>
                <a:ea typeface="Arial"/>
                <a:cs typeface="Arial"/>
                <a:sym typeface="Arial"/>
              </a:rPr>
              <a:t>(any species, large or small)</a:t>
            </a:r>
            <a:endParaRPr sz="1800" b="1">
              <a:solidFill>
                <a:srgbClr val="38761D"/>
              </a:solidFill>
              <a:latin typeface="Arial"/>
              <a:ea typeface="Arial"/>
              <a:cs typeface="Arial"/>
              <a:sym typeface="Arial"/>
            </a:endParaRPr>
          </a:p>
        </p:txBody>
      </p:sp>
      <p:sp>
        <p:nvSpPr>
          <p:cNvPr id="56" name="Google Shape;56;p7"/>
          <p:cNvSpPr txBox="1">
            <a:spLocks noGrp="1"/>
          </p:cNvSpPr>
          <p:nvPr>
            <p:ph type="body" idx="1"/>
          </p:nvPr>
        </p:nvSpPr>
        <p:spPr>
          <a:xfrm>
            <a:off x="342900" y="1074400"/>
            <a:ext cx="6172200" cy="3886500"/>
          </a:xfrm>
          <a:prstGeom prst="rect">
            <a:avLst/>
          </a:prstGeom>
        </p:spPr>
        <p:txBody>
          <a:bodyPr spcFirstLastPara="1" wrap="square" lIns="68575" tIns="34275" rIns="68575" bIns="34275" anchor="t" anchorCtr="0">
            <a:noAutofit/>
          </a:bodyPr>
          <a:lstStyle/>
          <a:p>
            <a:pPr marL="0" lvl="0" indent="0" algn="l" rtl="0">
              <a:spcBef>
                <a:spcPts val="200"/>
              </a:spcBef>
              <a:spcAft>
                <a:spcPts val="0"/>
              </a:spcAft>
              <a:buNone/>
            </a:pPr>
            <a:r>
              <a:rPr lang="en" sz="2000">
                <a:latin typeface="Arial"/>
                <a:ea typeface="Arial"/>
                <a:cs typeface="Arial"/>
                <a:sym typeface="Arial"/>
              </a:rPr>
              <a:t>Large animal or small, you have these choices:</a:t>
            </a:r>
            <a:endParaRPr sz="2000">
              <a:latin typeface="Arial"/>
              <a:ea typeface="Arial"/>
              <a:cs typeface="Arial"/>
              <a:sym typeface="Arial"/>
            </a:endParaRPr>
          </a:p>
          <a:p>
            <a:pPr marL="457200" lvl="0" indent="-311150" algn="l" rtl="0">
              <a:spcBef>
                <a:spcPts val="200"/>
              </a:spcBef>
              <a:spcAft>
                <a:spcPts val="0"/>
              </a:spcAft>
              <a:buSzPts val="1300"/>
              <a:buFont typeface="Arial"/>
              <a:buAutoNum type="arabicPeriod"/>
            </a:pPr>
            <a:r>
              <a:rPr lang="en" sz="2000">
                <a:latin typeface="Arial"/>
                <a:ea typeface="Arial"/>
                <a:cs typeface="Arial"/>
                <a:sym typeface="Arial"/>
              </a:rPr>
              <a:t>Halter or leash animal and lead it into a cage or trailer</a:t>
            </a:r>
            <a:endParaRPr sz="2000">
              <a:latin typeface="Arial"/>
              <a:ea typeface="Arial"/>
              <a:cs typeface="Arial"/>
              <a:sym typeface="Arial"/>
            </a:endParaRPr>
          </a:p>
          <a:p>
            <a:pPr marL="457200" lvl="0" indent="-311150" algn="l" rtl="0">
              <a:spcBef>
                <a:spcPts val="0"/>
              </a:spcBef>
              <a:spcAft>
                <a:spcPts val="0"/>
              </a:spcAft>
              <a:buSzPts val="1300"/>
              <a:buFont typeface="Arial"/>
              <a:buAutoNum type="arabicPeriod"/>
            </a:pPr>
            <a:r>
              <a:rPr lang="en" sz="2000">
                <a:latin typeface="Arial"/>
                <a:ea typeface="Arial"/>
                <a:cs typeface="Arial"/>
                <a:sym typeface="Arial"/>
              </a:rPr>
              <a:t>Lure the animal(s) into the cage or trailer</a:t>
            </a:r>
            <a:endParaRPr sz="2000">
              <a:latin typeface="Arial"/>
              <a:ea typeface="Arial"/>
              <a:cs typeface="Arial"/>
              <a:sym typeface="Arial"/>
            </a:endParaRPr>
          </a:p>
          <a:p>
            <a:pPr marL="457200" lvl="0" indent="-311150" algn="l" rtl="0">
              <a:spcBef>
                <a:spcPts val="0"/>
              </a:spcBef>
              <a:spcAft>
                <a:spcPts val="0"/>
              </a:spcAft>
              <a:buSzPts val="1300"/>
              <a:buFont typeface="Arial"/>
              <a:buAutoNum type="arabicPeriod"/>
            </a:pPr>
            <a:r>
              <a:rPr lang="en" sz="2000">
                <a:latin typeface="Arial"/>
                <a:ea typeface="Arial"/>
                <a:cs typeface="Arial"/>
                <a:sym typeface="Arial"/>
              </a:rPr>
              <a:t>Build a catchment chute and herd/drive the animal(s) into the cage or trailer</a:t>
            </a:r>
            <a:endParaRPr sz="2000">
              <a:latin typeface="Arial"/>
              <a:ea typeface="Arial"/>
              <a:cs typeface="Arial"/>
              <a:sym typeface="Arial"/>
            </a:endParaRPr>
          </a:p>
          <a:p>
            <a:pPr marL="457200" lvl="0" indent="-311150" algn="l" rtl="0">
              <a:spcBef>
                <a:spcPts val="0"/>
              </a:spcBef>
              <a:spcAft>
                <a:spcPts val="0"/>
              </a:spcAft>
              <a:buSzPts val="1300"/>
              <a:buFont typeface="Arial"/>
              <a:buAutoNum type="arabicPeriod"/>
            </a:pPr>
            <a:r>
              <a:rPr lang="en" sz="2000">
                <a:latin typeface="Arial"/>
                <a:ea typeface="Arial"/>
                <a:cs typeface="Arial"/>
                <a:sym typeface="Arial"/>
              </a:rPr>
              <a:t>Catch and carry the animal to the cage or trailer</a:t>
            </a:r>
            <a:endParaRPr sz="2000">
              <a:latin typeface="Arial"/>
              <a:ea typeface="Arial"/>
              <a:cs typeface="Arial"/>
              <a:sym typeface="Arial"/>
            </a:endParaRPr>
          </a:p>
          <a:p>
            <a:pPr marL="0" lvl="0" indent="0" algn="l" rtl="0">
              <a:spcBef>
                <a:spcPts val="200"/>
              </a:spcBef>
              <a:spcAft>
                <a:spcPts val="0"/>
              </a:spcAft>
              <a:buNone/>
            </a:pPr>
            <a:r>
              <a:rPr lang="en" sz="2000">
                <a:latin typeface="Arial"/>
                <a:ea typeface="Arial"/>
                <a:cs typeface="Arial"/>
                <a:sym typeface="Arial"/>
              </a:rPr>
              <a:t>How to Choose:</a:t>
            </a:r>
            <a:endParaRPr sz="2000">
              <a:latin typeface="Arial"/>
              <a:ea typeface="Arial"/>
              <a:cs typeface="Arial"/>
              <a:sym typeface="Arial"/>
            </a:endParaRPr>
          </a:p>
          <a:p>
            <a:pPr marL="457200" lvl="0" indent="-311150" algn="l" rtl="0">
              <a:spcBef>
                <a:spcPts val="200"/>
              </a:spcBef>
              <a:spcAft>
                <a:spcPts val="0"/>
              </a:spcAft>
              <a:buSzPts val="1300"/>
              <a:buFont typeface="Arial"/>
              <a:buAutoNum type="arabicPeriod"/>
            </a:pPr>
            <a:r>
              <a:rPr lang="en" sz="2000">
                <a:latin typeface="Arial"/>
                <a:ea typeface="Arial"/>
                <a:cs typeface="Arial"/>
                <a:sym typeface="Arial"/>
              </a:rPr>
              <a:t>Observe the animal’s behavior</a:t>
            </a:r>
            <a:endParaRPr sz="2000">
              <a:latin typeface="Arial"/>
              <a:ea typeface="Arial"/>
              <a:cs typeface="Arial"/>
              <a:sym typeface="Arial"/>
            </a:endParaRPr>
          </a:p>
          <a:p>
            <a:pPr marL="457200" lvl="0" indent="-311150" algn="l" rtl="0">
              <a:spcBef>
                <a:spcPts val="0"/>
              </a:spcBef>
              <a:spcAft>
                <a:spcPts val="0"/>
              </a:spcAft>
              <a:buSzPts val="1300"/>
              <a:buFont typeface="Arial"/>
              <a:buAutoNum type="arabicPeriod"/>
            </a:pPr>
            <a:r>
              <a:rPr lang="en" sz="2000">
                <a:latin typeface="Arial"/>
                <a:ea typeface="Arial"/>
                <a:cs typeface="Arial"/>
                <a:sym typeface="Arial"/>
              </a:rPr>
              <a:t>Be honest about your own abilities</a:t>
            </a:r>
            <a:endParaRPr sz="2000">
              <a:latin typeface="Arial"/>
              <a:ea typeface="Arial"/>
              <a:cs typeface="Arial"/>
              <a:sym typeface="Arial"/>
            </a:endParaRPr>
          </a:p>
          <a:p>
            <a:pPr marL="457200" lvl="0" indent="-311150" algn="l" rtl="0">
              <a:spcBef>
                <a:spcPts val="0"/>
              </a:spcBef>
              <a:spcAft>
                <a:spcPts val="0"/>
              </a:spcAft>
              <a:buSzPts val="1300"/>
              <a:buFont typeface="Arial"/>
              <a:buAutoNum type="arabicPeriod"/>
            </a:pPr>
            <a:r>
              <a:rPr lang="en" sz="2000">
                <a:latin typeface="Arial"/>
                <a:ea typeface="Arial"/>
                <a:cs typeface="Arial"/>
                <a:sym typeface="Arial"/>
              </a:rPr>
              <a:t>Choose the method most likely to succeed</a:t>
            </a:r>
            <a:endParaRPr sz="2000">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43"/>
          <p:cNvSpPr txBox="1">
            <a:spLocks noGrp="1"/>
          </p:cNvSpPr>
          <p:nvPr>
            <p:ph type="title"/>
          </p:nvPr>
        </p:nvSpPr>
        <p:spPr>
          <a:xfrm>
            <a:off x="342900" y="407725"/>
            <a:ext cx="6172200" cy="8001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
                <a:solidFill>
                  <a:srgbClr val="38761D"/>
                </a:solidFill>
              </a:rPr>
              <a:t>Scenario #3</a:t>
            </a:r>
            <a:endParaRPr>
              <a:solidFill>
                <a:srgbClr val="38761D"/>
              </a:solidFill>
            </a:endParaRPr>
          </a:p>
        </p:txBody>
      </p:sp>
      <p:sp>
        <p:nvSpPr>
          <p:cNvPr id="311" name="Google Shape;311;p43"/>
          <p:cNvSpPr txBox="1">
            <a:spLocks noGrp="1"/>
          </p:cNvSpPr>
          <p:nvPr>
            <p:ph type="body" idx="1"/>
          </p:nvPr>
        </p:nvSpPr>
        <p:spPr>
          <a:xfrm>
            <a:off x="342900" y="1176075"/>
            <a:ext cx="6300300" cy="33945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800"/>
              <a:buFont typeface="Arial"/>
              <a:buNone/>
            </a:pPr>
            <a:r>
              <a:rPr lang="en" sz="1600" dirty="0">
                <a:latin typeface="Arial"/>
                <a:ea typeface="Arial"/>
                <a:cs typeface="Arial"/>
                <a:sym typeface="Arial"/>
              </a:rPr>
              <a:t>A household is requesting help, as their street has been placed under Mandatory Evacuation due to a wildfire that could reach them. Fire is in the hills several miles away and is advancing slowly at this time. Wind shift could alter situation.</a:t>
            </a:r>
            <a:endParaRPr sz="1600" dirty="0">
              <a:latin typeface="Arial"/>
              <a:ea typeface="Arial"/>
              <a:cs typeface="Arial"/>
              <a:sym typeface="Arial"/>
            </a:endParaRPr>
          </a:p>
          <a:p>
            <a:pPr marL="0" lvl="0" indent="0" algn="l" rtl="0">
              <a:lnSpc>
                <a:spcPct val="115000"/>
              </a:lnSpc>
              <a:spcBef>
                <a:spcPts val="0"/>
              </a:spcBef>
              <a:spcAft>
                <a:spcPts val="0"/>
              </a:spcAft>
              <a:buNone/>
            </a:pPr>
            <a:r>
              <a:rPr lang="en" sz="1600" dirty="0">
                <a:latin typeface="Arial"/>
                <a:ea typeface="Arial"/>
                <a:cs typeface="Arial"/>
                <a:sym typeface="Arial"/>
              </a:rPr>
              <a:t>The property has 2 horses, 2 donkeys, 4 geese, and 1 mother and baby alpaca. </a:t>
            </a:r>
            <a:endParaRPr sz="1600" dirty="0">
              <a:latin typeface="Arial"/>
              <a:ea typeface="Arial"/>
              <a:cs typeface="Arial"/>
              <a:sym typeface="Arial"/>
            </a:endParaRPr>
          </a:p>
          <a:p>
            <a:pPr marL="0" lvl="0" indent="0" algn="l" rtl="0">
              <a:lnSpc>
                <a:spcPct val="115000"/>
              </a:lnSpc>
              <a:spcBef>
                <a:spcPts val="0"/>
              </a:spcBef>
              <a:spcAft>
                <a:spcPts val="0"/>
              </a:spcAft>
              <a:buNone/>
            </a:pPr>
            <a:r>
              <a:rPr lang="en" sz="1600" dirty="0">
                <a:solidFill>
                  <a:srgbClr val="BC300A"/>
                </a:solidFill>
                <a:latin typeface="Arial"/>
                <a:ea typeface="Arial"/>
                <a:cs typeface="Arial"/>
                <a:sym typeface="Arial"/>
              </a:rPr>
              <a:t>______________________________________________________</a:t>
            </a:r>
            <a:endParaRPr sz="1600" dirty="0">
              <a:solidFill>
                <a:srgbClr val="BC300A"/>
              </a:solidFill>
              <a:latin typeface="Arial"/>
              <a:ea typeface="Arial"/>
              <a:cs typeface="Arial"/>
              <a:sym typeface="Arial"/>
            </a:endParaRPr>
          </a:p>
          <a:p>
            <a:pPr marL="342900" lvl="0" indent="-266700" algn="l" rtl="0">
              <a:lnSpc>
                <a:spcPct val="115000"/>
              </a:lnSpc>
              <a:spcBef>
                <a:spcPts val="0"/>
              </a:spcBef>
              <a:spcAft>
                <a:spcPts val="0"/>
              </a:spcAft>
              <a:buClr>
                <a:srgbClr val="BC300A"/>
              </a:buClr>
              <a:buSzPts val="1600"/>
              <a:buFont typeface="Arial"/>
              <a:buAutoNum type="arabicPeriod"/>
            </a:pPr>
            <a:r>
              <a:rPr lang="en" sz="1600" i="1" dirty="0">
                <a:solidFill>
                  <a:srgbClr val="BC300A"/>
                </a:solidFill>
                <a:latin typeface="Arial"/>
                <a:ea typeface="Arial"/>
                <a:cs typeface="Arial"/>
                <a:sym typeface="Arial"/>
              </a:rPr>
              <a:t>List the first 5 considerations that come to your mind.</a:t>
            </a:r>
            <a:endParaRPr sz="1600" i="1" dirty="0">
              <a:solidFill>
                <a:srgbClr val="BC300A"/>
              </a:solidFill>
              <a:latin typeface="Arial"/>
              <a:ea typeface="Arial"/>
              <a:cs typeface="Arial"/>
              <a:sym typeface="Arial"/>
            </a:endParaRPr>
          </a:p>
          <a:p>
            <a:pPr marL="342900" lvl="0" indent="-266700" algn="l" rtl="0">
              <a:lnSpc>
                <a:spcPct val="115000"/>
              </a:lnSpc>
              <a:spcBef>
                <a:spcPts val="0"/>
              </a:spcBef>
              <a:spcAft>
                <a:spcPts val="0"/>
              </a:spcAft>
              <a:buClr>
                <a:srgbClr val="BC300A"/>
              </a:buClr>
              <a:buSzPts val="1600"/>
              <a:buFont typeface="Arial"/>
              <a:buAutoNum type="arabicPeriod"/>
            </a:pPr>
            <a:r>
              <a:rPr lang="en" sz="1600" i="1" dirty="0">
                <a:solidFill>
                  <a:srgbClr val="BC300A"/>
                </a:solidFill>
                <a:latin typeface="Arial"/>
                <a:ea typeface="Arial"/>
                <a:cs typeface="Arial"/>
                <a:sym typeface="Arial"/>
              </a:rPr>
              <a:t>Write out a Plan A and a Plan B for how your team could handle this scenario.</a:t>
            </a:r>
            <a:endParaRPr sz="1600" i="1" dirty="0">
              <a:solidFill>
                <a:srgbClr val="BC300A"/>
              </a:solidFill>
              <a:latin typeface="Arial"/>
              <a:ea typeface="Arial"/>
              <a:cs typeface="Arial"/>
              <a:sym typeface="Arial"/>
            </a:endParaRPr>
          </a:p>
          <a:p>
            <a:pPr marL="0" lvl="0" indent="0" algn="l" rtl="0">
              <a:lnSpc>
                <a:spcPct val="115000"/>
              </a:lnSpc>
              <a:spcBef>
                <a:spcPts val="0"/>
              </a:spcBef>
              <a:spcAft>
                <a:spcPts val="0"/>
              </a:spcAft>
              <a:buNone/>
            </a:pPr>
            <a:endParaRPr sz="1600" dirty="0">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p44"/>
          <p:cNvSpPr txBox="1">
            <a:spLocks noGrp="1"/>
          </p:cNvSpPr>
          <p:nvPr>
            <p:ph type="title"/>
          </p:nvPr>
        </p:nvSpPr>
        <p:spPr>
          <a:xfrm>
            <a:off x="342900" y="321275"/>
            <a:ext cx="6172200" cy="8001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
                <a:solidFill>
                  <a:srgbClr val="38761D"/>
                </a:solidFill>
              </a:rPr>
              <a:t>Scenario #4</a:t>
            </a:r>
            <a:endParaRPr>
              <a:solidFill>
                <a:srgbClr val="38761D"/>
              </a:solidFill>
            </a:endParaRPr>
          </a:p>
        </p:txBody>
      </p:sp>
      <p:sp>
        <p:nvSpPr>
          <p:cNvPr id="317" name="Google Shape;317;p44"/>
          <p:cNvSpPr txBox="1">
            <a:spLocks noGrp="1"/>
          </p:cNvSpPr>
          <p:nvPr>
            <p:ph type="body" idx="1"/>
          </p:nvPr>
        </p:nvSpPr>
        <p:spPr>
          <a:xfrm>
            <a:off x="342900" y="1012800"/>
            <a:ext cx="6283500" cy="3768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 sz="1600" dirty="0">
                <a:latin typeface="Arial"/>
                <a:ea typeface="Arial"/>
                <a:cs typeface="Arial"/>
                <a:sym typeface="Arial"/>
              </a:rPr>
              <a:t>Situation: Home has 2 mama goats with 6 nursing kids between them, and 2 newly-adopted BLM (wild) horses. 1 horse can be haltered and knows the basics of leading, the other has just started to allow touching. Fire is expected to hit this area within hours and no safe, fuel-free shelter-in-place location is available. You are assigned a team with a pilot-car/small pickup truck that is also loaded with feed and supplies, a pickup truck pulling a 16’ stock trailer, and a pickup truck pulling a 3 horse slant-load horse trailer.</a:t>
            </a:r>
            <a:endParaRPr sz="1600" dirty="0">
              <a:latin typeface="Arial"/>
              <a:ea typeface="Arial"/>
              <a:cs typeface="Arial"/>
              <a:sym typeface="Arial"/>
            </a:endParaRPr>
          </a:p>
          <a:p>
            <a:pPr marL="0" lvl="0" indent="0" algn="l" rtl="0">
              <a:lnSpc>
                <a:spcPct val="115000"/>
              </a:lnSpc>
              <a:spcBef>
                <a:spcPts val="0"/>
              </a:spcBef>
              <a:spcAft>
                <a:spcPts val="0"/>
              </a:spcAft>
              <a:buNone/>
            </a:pPr>
            <a:r>
              <a:rPr lang="en" sz="1600" dirty="0">
                <a:latin typeface="Arial"/>
                <a:ea typeface="Arial"/>
                <a:cs typeface="Arial"/>
                <a:sym typeface="Arial"/>
              </a:rPr>
              <a:t>_____________________________________________________</a:t>
            </a:r>
            <a:endParaRPr sz="1600" dirty="0">
              <a:latin typeface="Arial"/>
              <a:ea typeface="Arial"/>
              <a:cs typeface="Arial"/>
              <a:sym typeface="Arial"/>
            </a:endParaRPr>
          </a:p>
          <a:p>
            <a:pPr marL="0" lvl="0" indent="0" algn="l" rtl="0">
              <a:lnSpc>
                <a:spcPct val="115000"/>
              </a:lnSpc>
              <a:spcBef>
                <a:spcPts val="0"/>
              </a:spcBef>
              <a:spcAft>
                <a:spcPts val="0"/>
              </a:spcAft>
              <a:buNone/>
            </a:pPr>
            <a:r>
              <a:rPr lang="en" sz="1600" i="1" dirty="0">
                <a:solidFill>
                  <a:srgbClr val="BC300A"/>
                </a:solidFill>
                <a:latin typeface="Arial"/>
                <a:ea typeface="Arial"/>
                <a:cs typeface="Arial"/>
                <a:sym typeface="Arial"/>
              </a:rPr>
              <a:t>What considerations do you see here? </a:t>
            </a:r>
            <a:endParaRPr sz="1600" i="1" dirty="0">
              <a:solidFill>
                <a:srgbClr val="BC300A"/>
              </a:solidFill>
              <a:latin typeface="Arial"/>
              <a:ea typeface="Arial"/>
              <a:cs typeface="Arial"/>
              <a:sym typeface="Arial"/>
            </a:endParaRPr>
          </a:p>
          <a:p>
            <a:pPr marL="0" lvl="0" indent="0" algn="l" rtl="0">
              <a:lnSpc>
                <a:spcPct val="115000"/>
              </a:lnSpc>
              <a:spcBef>
                <a:spcPts val="0"/>
              </a:spcBef>
              <a:spcAft>
                <a:spcPts val="0"/>
              </a:spcAft>
              <a:buNone/>
            </a:pPr>
            <a:r>
              <a:rPr lang="en" sz="1600" i="1" dirty="0">
                <a:solidFill>
                  <a:srgbClr val="BC300A"/>
                </a:solidFill>
                <a:latin typeface="Arial"/>
                <a:ea typeface="Arial"/>
                <a:cs typeface="Arial"/>
                <a:sym typeface="Arial"/>
              </a:rPr>
              <a:t>Can you evacuate? </a:t>
            </a:r>
            <a:endParaRPr sz="1600" i="1" dirty="0">
              <a:solidFill>
                <a:srgbClr val="BC300A"/>
              </a:solidFill>
              <a:latin typeface="Arial"/>
              <a:ea typeface="Arial"/>
              <a:cs typeface="Arial"/>
              <a:sym typeface="Arial"/>
            </a:endParaRPr>
          </a:p>
          <a:p>
            <a:pPr marL="0" lvl="0" indent="0" algn="l" rtl="0">
              <a:lnSpc>
                <a:spcPct val="115000"/>
              </a:lnSpc>
              <a:spcBef>
                <a:spcPts val="0"/>
              </a:spcBef>
              <a:spcAft>
                <a:spcPts val="0"/>
              </a:spcAft>
              <a:buNone/>
            </a:pPr>
            <a:r>
              <a:rPr lang="en" sz="1600" i="1" dirty="0">
                <a:solidFill>
                  <a:srgbClr val="BC300A"/>
                </a:solidFill>
                <a:latin typeface="Arial"/>
                <a:ea typeface="Arial"/>
                <a:cs typeface="Arial"/>
                <a:sym typeface="Arial"/>
              </a:rPr>
              <a:t>What resources do you need? </a:t>
            </a:r>
            <a:endParaRPr sz="1600" i="1" dirty="0">
              <a:solidFill>
                <a:srgbClr val="BC300A"/>
              </a:solidFill>
              <a:latin typeface="Arial"/>
              <a:ea typeface="Arial"/>
              <a:cs typeface="Arial"/>
              <a:sym typeface="Arial"/>
            </a:endParaRPr>
          </a:p>
          <a:p>
            <a:pPr marL="0" lvl="0" indent="0" algn="l" rtl="0">
              <a:lnSpc>
                <a:spcPct val="115000"/>
              </a:lnSpc>
              <a:spcBef>
                <a:spcPts val="0"/>
              </a:spcBef>
              <a:spcAft>
                <a:spcPts val="0"/>
              </a:spcAft>
              <a:buNone/>
            </a:pPr>
            <a:r>
              <a:rPr lang="en" sz="1600" i="1" dirty="0">
                <a:solidFill>
                  <a:srgbClr val="BC300A"/>
                </a:solidFill>
                <a:latin typeface="Arial"/>
                <a:ea typeface="Arial"/>
                <a:cs typeface="Arial"/>
                <a:sym typeface="Arial"/>
              </a:rPr>
              <a:t>Write out a plan for each species (goats, horses) </a:t>
            </a:r>
            <a:endParaRPr sz="1600" i="1" dirty="0">
              <a:solidFill>
                <a:srgbClr val="BC300A"/>
              </a:solidFill>
              <a:latin typeface="Arial"/>
              <a:ea typeface="Arial"/>
              <a:cs typeface="Arial"/>
              <a:sym typeface="Arial"/>
            </a:endParaRPr>
          </a:p>
          <a:p>
            <a:pPr marL="0" lvl="0" indent="0" algn="l" rtl="0">
              <a:spcBef>
                <a:spcPts val="225"/>
              </a:spcBef>
              <a:spcAft>
                <a:spcPts val="0"/>
              </a:spcAft>
              <a:buNone/>
            </a:pPr>
            <a:endParaRPr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45"/>
          <p:cNvSpPr txBox="1">
            <a:spLocks noGrp="1"/>
          </p:cNvSpPr>
          <p:nvPr>
            <p:ph type="title"/>
          </p:nvPr>
        </p:nvSpPr>
        <p:spPr>
          <a:xfrm>
            <a:off x="310500" y="494200"/>
            <a:ext cx="6172200" cy="8001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 b="1" dirty="0">
                <a:solidFill>
                  <a:srgbClr val="38761D"/>
                </a:solidFill>
              </a:rPr>
              <a:t>Thanks for Volunteering with </a:t>
            </a:r>
            <a:r>
              <a:rPr lang="en" b="1" dirty="0" err="1">
                <a:solidFill>
                  <a:srgbClr val="38761D"/>
                </a:solidFill>
              </a:rPr>
              <a:t>NapaCART</a:t>
            </a:r>
            <a:r>
              <a:rPr lang="en" b="1" dirty="0">
                <a:solidFill>
                  <a:srgbClr val="38761D"/>
                </a:solidFill>
              </a:rPr>
              <a:t> ASAR!</a:t>
            </a:r>
            <a:endParaRPr b="1" dirty="0">
              <a:solidFill>
                <a:srgbClr val="38761D"/>
              </a:solidFill>
            </a:endParaRPr>
          </a:p>
        </p:txBody>
      </p:sp>
      <p:pic>
        <p:nvPicPr>
          <p:cNvPr id="323" name="Google Shape;323;p45"/>
          <p:cNvPicPr preferRelativeResize="0"/>
          <p:nvPr/>
        </p:nvPicPr>
        <p:blipFill rotWithShape="1">
          <a:blip r:embed="rId3">
            <a:alphaModFix/>
          </a:blip>
          <a:srcRect t="26831"/>
          <a:stretch/>
        </p:blipFill>
        <p:spPr>
          <a:xfrm>
            <a:off x="994800" y="1530769"/>
            <a:ext cx="5046974" cy="320939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8"/>
          <p:cNvSpPr txBox="1">
            <a:spLocks noGrp="1"/>
          </p:cNvSpPr>
          <p:nvPr>
            <p:ph type="title"/>
          </p:nvPr>
        </p:nvSpPr>
        <p:spPr>
          <a:xfrm>
            <a:off x="342900" y="261750"/>
            <a:ext cx="6172200" cy="4830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None/>
            </a:pPr>
            <a:r>
              <a:rPr lang="en" sz="2800" b="1">
                <a:solidFill>
                  <a:srgbClr val="38761D"/>
                </a:solidFill>
              </a:rPr>
              <a:t>The Flight and Pressure Zones</a:t>
            </a:r>
            <a:endParaRPr sz="2800" b="1">
              <a:solidFill>
                <a:srgbClr val="38761D"/>
              </a:solidFill>
            </a:endParaRPr>
          </a:p>
        </p:txBody>
      </p:sp>
      <p:sp>
        <p:nvSpPr>
          <p:cNvPr id="62" name="Google Shape;62;p8"/>
          <p:cNvSpPr txBox="1">
            <a:spLocks noGrp="1"/>
          </p:cNvSpPr>
          <p:nvPr>
            <p:ph type="body" idx="1"/>
          </p:nvPr>
        </p:nvSpPr>
        <p:spPr>
          <a:xfrm>
            <a:off x="359250" y="2764450"/>
            <a:ext cx="6139500" cy="2128500"/>
          </a:xfrm>
          <a:prstGeom prst="rect">
            <a:avLst/>
          </a:prstGeom>
        </p:spPr>
        <p:txBody>
          <a:bodyPr spcFirstLastPara="1" wrap="square" lIns="68575" tIns="34275" rIns="68575" bIns="34275" anchor="t" anchorCtr="0">
            <a:noAutofit/>
          </a:bodyPr>
          <a:lstStyle/>
          <a:p>
            <a:pPr marL="0" lvl="0" indent="0" algn="l" rtl="0">
              <a:spcBef>
                <a:spcPts val="200"/>
              </a:spcBef>
              <a:spcAft>
                <a:spcPts val="0"/>
              </a:spcAft>
              <a:buNone/>
            </a:pPr>
            <a:r>
              <a:rPr lang="en" sz="1400">
                <a:latin typeface="Arial"/>
                <a:ea typeface="Arial"/>
                <a:cs typeface="Arial"/>
                <a:sym typeface="Arial"/>
              </a:rPr>
              <a:t>All animals (including humans to some extent) have two invisible but highly palpable fields around themselves:</a:t>
            </a:r>
            <a:endParaRPr sz="1400">
              <a:latin typeface="Arial"/>
              <a:ea typeface="Arial"/>
              <a:cs typeface="Arial"/>
              <a:sym typeface="Arial"/>
            </a:endParaRPr>
          </a:p>
          <a:p>
            <a:pPr marL="457200" lvl="0" indent="-317500" algn="l" rtl="0">
              <a:spcBef>
                <a:spcPts val="200"/>
              </a:spcBef>
              <a:spcAft>
                <a:spcPts val="0"/>
              </a:spcAft>
              <a:buSzPts val="1400"/>
              <a:buFont typeface="Arial"/>
              <a:buAutoNum type="arabicPeriod"/>
            </a:pPr>
            <a:r>
              <a:rPr lang="en" sz="1400" b="1">
                <a:solidFill>
                  <a:srgbClr val="FF0000"/>
                </a:solidFill>
                <a:highlight>
                  <a:srgbClr val="D5F321"/>
                </a:highlight>
                <a:latin typeface="Arial"/>
                <a:ea typeface="Arial"/>
                <a:cs typeface="Arial"/>
                <a:sym typeface="Arial"/>
              </a:rPr>
              <a:t>The Flight Zone (red)</a:t>
            </a:r>
            <a:r>
              <a:rPr lang="en" sz="1400">
                <a:latin typeface="Arial"/>
                <a:ea typeface="Arial"/>
                <a:cs typeface="Arial"/>
                <a:sym typeface="Arial"/>
              </a:rPr>
              <a:t>: If you enter another animal’s flight zone, they become extremely uncomfortable and will flee if possible, or fight if prevented from fleeing. (In humans we call this having our Personal Space invaded)</a:t>
            </a:r>
            <a:endParaRPr sz="1400">
              <a:latin typeface="Arial"/>
              <a:ea typeface="Arial"/>
              <a:cs typeface="Arial"/>
              <a:sym typeface="Arial"/>
            </a:endParaRPr>
          </a:p>
          <a:p>
            <a:pPr marL="457200" lvl="0" indent="-317500" algn="l" rtl="0">
              <a:spcBef>
                <a:spcPts val="0"/>
              </a:spcBef>
              <a:spcAft>
                <a:spcPts val="0"/>
              </a:spcAft>
              <a:buSzPts val="1400"/>
              <a:buFont typeface="Arial"/>
              <a:buAutoNum type="arabicPeriod"/>
            </a:pPr>
            <a:r>
              <a:rPr lang="en" sz="1400" b="1">
                <a:solidFill>
                  <a:srgbClr val="274E13"/>
                </a:solidFill>
                <a:highlight>
                  <a:srgbClr val="D5F321"/>
                </a:highlight>
                <a:latin typeface="Arial"/>
                <a:ea typeface="Arial"/>
                <a:cs typeface="Arial"/>
                <a:sym typeface="Arial"/>
              </a:rPr>
              <a:t>The Pressure Zone (yellow/green)</a:t>
            </a:r>
            <a:r>
              <a:rPr lang="en" sz="1400">
                <a:solidFill>
                  <a:srgbClr val="93C47D"/>
                </a:solidFill>
                <a:highlight>
                  <a:srgbClr val="D5F321"/>
                </a:highlight>
                <a:latin typeface="Arial"/>
                <a:ea typeface="Arial"/>
                <a:cs typeface="Arial"/>
                <a:sym typeface="Arial"/>
              </a:rPr>
              <a:t>:</a:t>
            </a:r>
            <a:r>
              <a:rPr lang="en" sz="1400">
                <a:latin typeface="Arial"/>
                <a:ea typeface="Arial"/>
                <a:cs typeface="Arial"/>
                <a:sym typeface="Arial"/>
              </a:rPr>
              <a:t> This is the zone you will work with when moving an animal that you can’t halter or leash. A person directing the animal from the Pressure Zone can encourage with minimal stress to the animal.</a:t>
            </a:r>
            <a:endParaRPr sz="1400">
              <a:latin typeface="Arial"/>
              <a:ea typeface="Arial"/>
              <a:cs typeface="Arial"/>
              <a:sym typeface="Arial"/>
            </a:endParaRPr>
          </a:p>
        </p:txBody>
      </p:sp>
      <p:pic>
        <p:nvPicPr>
          <p:cNvPr id="63" name="Google Shape;63;p8"/>
          <p:cNvPicPr preferRelativeResize="0"/>
          <p:nvPr/>
        </p:nvPicPr>
        <p:blipFill>
          <a:blip r:embed="rId3">
            <a:alphaModFix/>
          </a:blip>
          <a:stretch>
            <a:fillRect/>
          </a:stretch>
        </p:blipFill>
        <p:spPr>
          <a:xfrm>
            <a:off x="1969825" y="736350"/>
            <a:ext cx="2809301" cy="20770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9"/>
          <p:cNvSpPr txBox="1">
            <a:spLocks noGrp="1"/>
          </p:cNvSpPr>
          <p:nvPr>
            <p:ph type="title"/>
          </p:nvPr>
        </p:nvSpPr>
        <p:spPr>
          <a:xfrm>
            <a:off x="342900" y="327200"/>
            <a:ext cx="6172200" cy="5436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None/>
            </a:pPr>
            <a:r>
              <a:rPr lang="en" sz="2500" b="1">
                <a:solidFill>
                  <a:srgbClr val="38761D"/>
                </a:solidFill>
                <a:latin typeface="Arial"/>
                <a:ea typeface="Arial"/>
                <a:cs typeface="Arial"/>
                <a:sym typeface="Arial"/>
              </a:rPr>
              <a:t>Flight &amp; Pressure Zone, continued</a:t>
            </a:r>
            <a:endParaRPr sz="2500" b="1">
              <a:solidFill>
                <a:srgbClr val="38761D"/>
              </a:solidFill>
              <a:latin typeface="Arial"/>
              <a:ea typeface="Arial"/>
              <a:cs typeface="Arial"/>
              <a:sym typeface="Arial"/>
            </a:endParaRPr>
          </a:p>
        </p:txBody>
      </p:sp>
      <p:sp>
        <p:nvSpPr>
          <p:cNvPr id="69" name="Google Shape;69;p9"/>
          <p:cNvSpPr txBox="1">
            <a:spLocks noGrp="1"/>
          </p:cNvSpPr>
          <p:nvPr>
            <p:ph type="body" idx="1"/>
          </p:nvPr>
        </p:nvSpPr>
        <p:spPr>
          <a:xfrm>
            <a:off x="303525" y="724700"/>
            <a:ext cx="6172200" cy="3869400"/>
          </a:xfrm>
          <a:prstGeom prst="rect">
            <a:avLst/>
          </a:prstGeom>
        </p:spPr>
        <p:txBody>
          <a:bodyPr spcFirstLastPara="1" wrap="square" lIns="68575" tIns="34275" rIns="68575" bIns="34275" anchor="t" anchorCtr="0">
            <a:noAutofit/>
          </a:bodyPr>
          <a:lstStyle/>
          <a:p>
            <a:pPr marL="0" lvl="0" indent="0" algn="l" rtl="0">
              <a:spcBef>
                <a:spcPts val="200"/>
              </a:spcBef>
              <a:spcAft>
                <a:spcPts val="0"/>
              </a:spcAft>
              <a:buNone/>
            </a:pPr>
            <a:r>
              <a:rPr lang="en" sz="1800">
                <a:latin typeface="Arial"/>
                <a:ea typeface="Arial"/>
                <a:cs typeface="Arial"/>
                <a:sym typeface="Arial"/>
              </a:rPr>
              <a:t>Variables that influence the Flight and Pressure Zones:</a:t>
            </a:r>
            <a:endParaRPr sz="1800">
              <a:latin typeface="Arial"/>
              <a:ea typeface="Arial"/>
              <a:cs typeface="Arial"/>
              <a:sym typeface="Arial"/>
            </a:endParaRPr>
          </a:p>
          <a:p>
            <a:pPr marL="457200" lvl="0" indent="-342900" algn="l" rtl="0">
              <a:spcBef>
                <a:spcPts val="200"/>
              </a:spcBef>
              <a:spcAft>
                <a:spcPts val="0"/>
              </a:spcAft>
              <a:buSzPts val="1800"/>
              <a:buFont typeface="Arial"/>
              <a:buChar char="•"/>
            </a:pPr>
            <a:r>
              <a:rPr lang="en" sz="1800">
                <a:latin typeface="Arial"/>
                <a:ea typeface="Arial"/>
                <a:cs typeface="Arial"/>
                <a:sym typeface="Arial"/>
              </a:rPr>
              <a:t>Your emotional state and energy; If you are calm and confident, you can get closer.</a:t>
            </a:r>
            <a:endParaRPr sz="1800">
              <a:latin typeface="Arial"/>
              <a:ea typeface="Arial"/>
              <a:cs typeface="Arial"/>
              <a:sym typeface="Arial"/>
            </a:endParaRPr>
          </a:p>
          <a:p>
            <a:pPr marL="457200" lvl="0" indent="-342900" algn="l" rtl="0">
              <a:spcBef>
                <a:spcPts val="0"/>
              </a:spcBef>
              <a:spcAft>
                <a:spcPts val="0"/>
              </a:spcAft>
              <a:buSzPts val="1800"/>
              <a:buFont typeface="Arial"/>
              <a:buChar char="•"/>
            </a:pPr>
            <a:r>
              <a:rPr lang="en" sz="1800">
                <a:latin typeface="Arial"/>
                <a:ea typeface="Arial"/>
                <a:cs typeface="Arial"/>
                <a:sym typeface="Arial"/>
              </a:rPr>
              <a:t>Environmental factors such as: unusual lights, sounds, and movement in the area (You may want to politely ask people to turn off sirens and flashing lights for just a few moments to give you a chance to catch an animal; wait til the helicopter passes over or noisy vehicle passes, etc.)</a:t>
            </a:r>
            <a:endParaRPr sz="1800">
              <a:latin typeface="Arial"/>
              <a:ea typeface="Arial"/>
              <a:cs typeface="Arial"/>
              <a:sym typeface="Arial"/>
            </a:endParaRPr>
          </a:p>
          <a:p>
            <a:pPr marL="457200" lvl="0" indent="-342900" algn="l" rtl="0">
              <a:spcBef>
                <a:spcPts val="0"/>
              </a:spcBef>
              <a:spcAft>
                <a:spcPts val="0"/>
              </a:spcAft>
              <a:buSzPts val="1800"/>
              <a:buFont typeface="Arial"/>
              <a:buChar char="•"/>
            </a:pPr>
            <a:r>
              <a:rPr lang="en" sz="1800">
                <a:latin typeface="Arial"/>
                <a:ea typeface="Arial"/>
                <a:cs typeface="Arial"/>
                <a:sym typeface="Arial"/>
              </a:rPr>
              <a:t>The animal’s own temperament, past experiences and training</a:t>
            </a:r>
            <a:endParaRPr sz="1800">
              <a:latin typeface="Arial"/>
              <a:ea typeface="Arial"/>
              <a:cs typeface="Arial"/>
              <a:sym typeface="Arial"/>
            </a:endParaRPr>
          </a:p>
          <a:p>
            <a:pPr marL="0" lvl="0" indent="0" algn="l" rtl="0">
              <a:spcBef>
                <a:spcPts val="200"/>
              </a:spcBef>
              <a:spcAft>
                <a:spcPts val="0"/>
              </a:spcAft>
              <a:buNone/>
            </a:pPr>
            <a:r>
              <a:rPr lang="en" sz="1800">
                <a:latin typeface="Arial"/>
                <a:ea typeface="Arial"/>
                <a:cs typeface="Arial"/>
                <a:sym typeface="Arial"/>
              </a:rPr>
              <a:t>For a quick and successful evacuation, recognize and work with these factors. Try to minimize stress to the animal.</a:t>
            </a:r>
            <a:endParaRPr sz="1800">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10"/>
          <p:cNvSpPr txBox="1">
            <a:spLocks noGrp="1"/>
          </p:cNvSpPr>
          <p:nvPr>
            <p:ph type="title" idx="4294967295"/>
          </p:nvPr>
        </p:nvSpPr>
        <p:spPr>
          <a:xfrm>
            <a:off x="246000" y="378507"/>
            <a:ext cx="6324482" cy="487575"/>
          </a:xfrm>
          <a:prstGeom prst="rect">
            <a:avLst/>
          </a:prstGeom>
          <a:noFill/>
          <a:ln>
            <a:noFill/>
          </a:ln>
        </p:spPr>
        <p:txBody>
          <a:bodyPr spcFirstLastPara="1" wrap="square" lIns="68550" tIns="34275" rIns="68550" bIns="34275" anchor="ctr" anchorCtr="0">
            <a:noAutofit/>
          </a:bodyPr>
          <a:lstStyle/>
          <a:p>
            <a:pPr marL="0" lvl="0" indent="0" algn="ctr" rtl="0">
              <a:lnSpc>
                <a:spcPct val="100000"/>
              </a:lnSpc>
              <a:spcBef>
                <a:spcPts val="0"/>
              </a:spcBef>
              <a:spcAft>
                <a:spcPts val="0"/>
              </a:spcAft>
              <a:buClr>
                <a:schemeClr val="dk2"/>
              </a:buClr>
              <a:buSzPts val="4000"/>
              <a:buNone/>
            </a:pPr>
            <a:r>
              <a:rPr lang="en" b="1">
                <a:solidFill>
                  <a:srgbClr val="38761D"/>
                </a:solidFill>
              </a:rPr>
              <a:t>Evacuating Small Animals</a:t>
            </a:r>
            <a:endParaRPr b="1">
              <a:solidFill>
                <a:srgbClr val="38761D"/>
              </a:solidFill>
            </a:endParaRPr>
          </a:p>
        </p:txBody>
      </p:sp>
      <p:sp>
        <p:nvSpPr>
          <p:cNvPr id="75" name="Google Shape;75;p10"/>
          <p:cNvSpPr txBox="1">
            <a:spLocks noGrp="1"/>
          </p:cNvSpPr>
          <p:nvPr>
            <p:ph type="body" idx="1"/>
          </p:nvPr>
        </p:nvSpPr>
        <p:spPr>
          <a:xfrm>
            <a:off x="0" y="824875"/>
            <a:ext cx="6671100" cy="1265400"/>
          </a:xfrm>
          <a:prstGeom prst="rect">
            <a:avLst/>
          </a:prstGeom>
          <a:noFill/>
          <a:ln>
            <a:noFill/>
          </a:ln>
        </p:spPr>
        <p:txBody>
          <a:bodyPr spcFirstLastPara="1" wrap="square" lIns="68550" tIns="34275" rIns="68550" bIns="34275" anchor="t" anchorCtr="0">
            <a:noAutofit/>
          </a:bodyPr>
          <a:lstStyle/>
          <a:p>
            <a:pPr marL="273844" lvl="0" indent="-153590" algn="l" rtl="0">
              <a:lnSpc>
                <a:spcPct val="100000"/>
              </a:lnSpc>
              <a:spcBef>
                <a:spcPts val="0"/>
              </a:spcBef>
              <a:spcAft>
                <a:spcPts val="0"/>
              </a:spcAft>
              <a:buClr>
                <a:srgbClr val="000000"/>
              </a:buClr>
              <a:buSzPts val="2000"/>
              <a:buFont typeface="Arial"/>
              <a:buChar char="•"/>
            </a:pPr>
            <a:r>
              <a:rPr lang="en" sz="1600">
                <a:solidFill>
                  <a:srgbClr val="000000"/>
                </a:solidFill>
                <a:latin typeface="Arial"/>
                <a:ea typeface="Arial"/>
                <a:cs typeface="Arial"/>
                <a:sym typeface="Arial"/>
              </a:rPr>
              <a:t>Use crates for Dogs, Cats, Rabbits, Chickens, etc. (a friendly, well-behaved,leashed and trustworthy dog may be allowed to ride in the car with volunteers. In such case, keep windows up!)</a:t>
            </a:r>
            <a:endParaRPr sz="1600">
              <a:solidFill>
                <a:srgbClr val="000000"/>
              </a:solidFill>
              <a:latin typeface="Arial"/>
              <a:ea typeface="Arial"/>
              <a:cs typeface="Arial"/>
              <a:sym typeface="Arial"/>
            </a:endParaRPr>
          </a:p>
          <a:p>
            <a:pPr marL="273844" lvl="0" indent="-153590" algn="l" rtl="0">
              <a:lnSpc>
                <a:spcPct val="100000"/>
              </a:lnSpc>
              <a:spcBef>
                <a:spcPts val="225"/>
              </a:spcBef>
              <a:spcAft>
                <a:spcPts val="0"/>
              </a:spcAft>
              <a:buClr>
                <a:srgbClr val="000000"/>
              </a:buClr>
              <a:buSzPts val="2000"/>
              <a:buFont typeface="Arial"/>
              <a:buChar char="•"/>
            </a:pPr>
            <a:r>
              <a:rPr lang="en" sz="1600">
                <a:solidFill>
                  <a:srgbClr val="000000"/>
                </a:solidFill>
                <a:latin typeface="Arial"/>
                <a:ea typeface="Arial"/>
                <a:cs typeface="Arial"/>
                <a:sym typeface="Arial"/>
              </a:rPr>
              <a:t>If animal is unsafe to approach and catch, don’t! Call Animal Control.</a:t>
            </a:r>
            <a:endParaRPr sz="1600">
              <a:solidFill>
                <a:srgbClr val="000000"/>
              </a:solidFill>
              <a:latin typeface="Arial"/>
              <a:ea typeface="Arial"/>
              <a:cs typeface="Arial"/>
              <a:sym typeface="Arial"/>
            </a:endParaRPr>
          </a:p>
          <a:p>
            <a:pPr marL="273844" lvl="0" indent="-58339" algn="l" rtl="0">
              <a:lnSpc>
                <a:spcPct val="100000"/>
              </a:lnSpc>
              <a:spcBef>
                <a:spcPts val="225"/>
              </a:spcBef>
              <a:spcAft>
                <a:spcPts val="0"/>
              </a:spcAft>
              <a:buClr>
                <a:srgbClr val="8E887C"/>
              </a:buClr>
              <a:buSzPts val="2800"/>
              <a:buNone/>
            </a:pPr>
            <a:endParaRPr sz="1500">
              <a:solidFill>
                <a:schemeClr val="dk1"/>
              </a:solidFill>
            </a:endParaRPr>
          </a:p>
        </p:txBody>
      </p:sp>
      <p:pic>
        <p:nvPicPr>
          <p:cNvPr id="76" name="Google Shape;76;p10"/>
          <p:cNvPicPr preferRelativeResize="0"/>
          <p:nvPr/>
        </p:nvPicPr>
        <p:blipFill rotWithShape="1">
          <a:blip r:embed="rId3">
            <a:alphaModFix/>
          </a:blip>
          <a:srcRect/>
          <a:stretch/>
        </p:blipFill>
        <p:spPr>
          <a:xfrm>
            <a:off x="393110" y="2318872"/>
            <a:ext cx="1566223" cy="1649749"/>
          </a:xfrm>
          <a:prstGeom prst="rect">
            <a:avLst/>
          </a:prstGeom>
          <a:noFill/>
          <a:ln>
            <a:noFill/>
          </a:ln>
        </p:spPr>
      </p:pic>
      <p:pic>
        <p:nvPicPr>
          <p:cNvPr id="77" name="Google Shape;77;p10"/>
          <p:cNvPicPr preferRelativeResize="0"/>
          <p:nvPr/>
        </p:nvPicPr>
        <p:blipFill rotWithShape="1">
          <a:blip r:embed="rId4">
            <a:alphaModFix/>
          </a:blip>
          <a:srcRect l="6391" r="31487"/>
          <a:stretch/>
        </p:blipFill>
        <p:spPr>
          <a:xfrm>
            <a:off x="4572751" y="2348050"/>
            <a:ext cx="1938550" cy="1439125"/>
          </a:xfrm>
          <a:prstGeom prst="rect">
            <a:avLst/>
          </a:prstGeom>
          <a:noFill/>
          <a:ln>
            <a:noFill/>
          </a:ln>
        </p:spPr>
      </p:pic>
      <p:pic>
        <p:nvPicPr>
          <p:cNvPr id="78" name="Google Shape;78;p10"/>
          <p:cNvPicPr preferRelativeResize="0"/>
          <p:nvPr/>
        </p:nvPicPr>
        <p:blipFill rotWithShape="1">
          <a:blip r:embed="rId5">
            <a:alphaModFix/>
          </a:blip>
          <a:srcRect t="13472" r="16022"/>
          <a:stretch/>
        </p:blipFill>
        <p:spPr>
          <a:xfrm>
            <a:off x="2211282" y="2318879"/>
            <a:ext cx="2109506" cy="1439114"/>
          </a:xfrm>
          <a:prstGeom prst="rect">
            <a:avLst/>
          </a:prstGeom>
          <a:noFill/>
          <a:ln>
            <a:noFill/>
          </a:ln>
        </p:spPr>
      </p:pic>
      <p:sp>
        <p:nvSpPr>
          <p:cNvPr id="79" name="Google Shape;79;p10"/>
          <p:cNvSpPr txBox="1"/>
          <p:nvPr/>
        </p:nvSpPr>
        <p:spPr>
          <a:xfrm>
            <a:off x="246001" y="3995647"/>
            <a:ext cx="1830000" cy="940800"/>
          </a:xfrm>
          <a:prstGeom prst="rect">
            <a:avLst/>
          </a:prstGeom>
          <a:noFill/>
          <a:ln>
            <a:noFill/>
          </a:ln>
        </p:spPr>
        <p:txBody>
          <a:bodyPr spcFirstLastPara="1" wrap="square" lIns="68550" tIns="68550" rIns="68550" bIns="68550" anchor="t" anchorCtr="0">
            <a:noAutofit/>
          </a:bodyPr>
          <a:lstStyle/>
          <a:p>
            <a:pPr marL="0" marR="0" lvl="0" indent="0" algn="ctr" rtl="0">
              <a:lnSpc>
                <a:spcPct val="100000"/>
              </a:lnSpc>
              <a:spcBef>
                <a:spcPts val="0"/>
              </a:spcBef>
              <a:spcAft>
                <a:spcPts val="0"/>
              </a:spcAft>
              <a:buClr>
                <a:srgbClr val="000000"/>
              </a:buClr>
              <a:buSzPts val="1350"/>
              <a:buFont typeface="Arial"/>
              <a:buNone/>
            </a:pPr>
            <a:r>
              <a:rPr lang="en" sz="1350" b="0" i="0" u="none" strike="noStrike" cap="none">
                <a:solidFill>
                  <a:srgbClr val="000000"/>
                </a:solidFill>
                <a:latin typeface="Arial"/>
                <a:ea typeface="Arial"/>
                <a:cs typeface="Arial"/>
                <a:sym typeface="Arial"/>
              </a:rPr>
              <a:t>If an animal seems unsafe to approach, </a:t>
            </a:r>
            <a:r>
              <a:rPr lang="en" sz="1350" b="1" i="0" u="none" strike="noStrike" cap="none">
                <a:solidFill>
                  <a:srgbClr val="000000"/>
                </a:solidFill>
              </a:rPr>
              <a:t>Don’t!</a:t>
            </a:r>
            <a:endParaRPr sz="1400" b="1" i="0" u="none" strike="noStrike" cap="none">
              <a:solidFill>
                <a:srgbClr val="000000"/>
              </a:solidFill>
            </a:endParaRPr>
          </a:p>
          <a:p>
            <a:pPr marL="0" marR="0" lvl="0" indent="0" algn="ctr" rtl="0">
              <a:lnSpc>
                <a:spcPct val="100000"/>
              </a:lnSpc>
              <a:spcBef>
                <a:spcPts val="0"/>
              </a:spcBef>
              <a:spcAft>
                <a:spcPts val="0"/>
              </a:spcAft>
              <a:buClr>
                <a:srgbClr val="000000"/>
              </a:buClr>
              <a:buSzPts val="1350"/>
              <a:buFont typeface="Arial"/>
              <a:buNone/>
            </a:pPr>
            <a:r>
              <a:rPr lang="en" sz="1350" b="0" i="0" u="none" strike="noStrike" cap="none">
                <a:solidFill>
                  <a:srgbClr val="000000"/>
                </a:solidFill>
                <a:latin typeface="Arial"/>
                <a:ea typeface="Arial"/>
                <a:cs typeface="Arial"/>
                <a:sym typeface="Arial"/>
              </a:rPr>
              <a:t>Ask for help!</a:t>
            </a:r>
            <a:endParaRPr sz="135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Arial"/>
              <a:ea typeface="Arial"/>
              <a:cs typeface="Arial"/>
              <a:sym typeface="Arial"/>
            </a:endParaRPr>
          </a:p>
        </p:txBody>
      </p:sp>
      <p:sp>
        <p:nvSpPr>
          <p:cNvPr id="80" name="Google Shape;80;p10"/>
          <p:cNvSpPr txBox="1"/>
          <p:nvPr/>
        </p:nvSpPr>
        <p:spPr>
          <a:xfrm>
            <a:off x="2176125" y="3787175"/>
            <a:ext cx="2190900" cy="1136100"/>
          </a:xfrm>
          <a:prstGeom prst="rect">
            <a:avLst/>
          </a:prstGeom>
          <a:noFill/>
          <a:ln>
            <a:noFill/>
          </a:ln>
        </p:spPr>
        <p:txBody>
          <a:bodyPr spcFirstLastPara="1" wrap="square" lIns="68550" tIns="68550" rIns="68550" bIns="68550" anchor="t" anchorCtr="0">
            <a:noAutofit/>
          </a:bodyPr>
          <a:lstStyle/>
          <a:p>
            <a:pPr marL="0" marR="0" lvl="0" indent="0" algn="ctr" rtl="0">
              <a:lnSpc>
                <a:spcPct val="100000"/>
              </a:lnSpc>
              <a:spcBef>
                <a:spcPts val="0"/>
              </a:spcBef>
              <a:spcAft>
                <a:spcPts val="0"/>
              </a:spcAft>
              <a:buClr>
                <a:srgbClr val="000000"/>
              </a:buClr>
              <a:buSzPts val="1350"/>
              <a:buFont typeface="Arial"/>
              <a:buNone/>
            </a:pPr>
            <a:r>
              <a:rPr lang="en" sz="1350" b="1" i="0" u="none" strike="noStrike" cap="none">
                <a:solidFill>
                  <a:srgbClr val="000000"/>
                </a:solidFill>
                <a:latin typeface="Arial"/>
                <a:ea typeface="Arial"/>
                <a:cs typeface="Arial"/>
                <a:sym typeface="Arial"/>
              </a:rPr>
              <a:t>Don’t attempt to lead or pull a snared animal</a:t>
            </a:r>
            <a:r>
              <a:rPr lang="en" sz="1350" b="0" i="0" u="none" strike="noStrike" cap="none">
                <a:solidFill>
                  <a:srgbClr val="000000"/>
                </a:solidFill>
                <a:latin typeface="Arial"/>
                <a:ea typeface="Arial"/>
                <a:cs typeface="Arial"/>
                <a:sym typeface="Arial"/>
              </a:rPr>
              <a:t>. </a:t>
            </a:r>
            <a:endParaRPr sz="135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350"/>
              <a:buFont typeface="Arial"/>
              <a:buNone/>
            </a:pPr>
            <a:r>
              <a:rPr lang="en" sz="1350"/>
              <a:t>Stand still and h</a:t>
            </a:r>
            <a:r>
              <a:rPr lang="en" sz="1350" b="0" i="0" u="none" strike="noStrike" cap="none">
                <a:solidFill>
                  <a:srgbClr val="000000"/>
                </a:solidFill>
                <a:latin typeface="Arial"/>
                <a:ea typeface="Arial"/>
                <a:cs typeface="Arial"/>
                <a:sym typeface="Arial"/>
              </a:rPr>
              <a:t>ave a buddy bring the cage to the animal.</a:t>
            </a:r>
            <a:endParaRPr sz="1350" b="0" i="0" u="none" strike="noStrike" cap="none">
              <a:solidFill>
                <a:srgbClr val="000000"/>
              </a:solidFill>
              <a:latin typeface="Arial"/>
              <a:ea typeface="Arial"/>
              <a:cs typeface="Arial"/>
              <a:sym typeface="Arial"/>
            </a:endParaRPr>
          </a:p>
        </p:txBody>
      </p:sp>
      <p:sp>
        <p:nvSpPr>
          <p:cNvPr id="81" name="Google Shape;81;p10"/>
          <p:cNvSpPr txBox="1"/>
          <p:nvPr/>
        </p:nvSpPr>
        <p:spPr>
          <a:xfrm>
            <a:off x="4572750" y="3757998"/>
            <a:ext cx="2050500" cy="1347300"/>
          </a:xfrm>
          <a:prstGeom prst="rect">
            <a:avLst/>
          </a:prstGeom>
          <a:noFill/>
          <a:ln>
            <a:noFill/>
          </a:ln>
        </p:spPr>
        <p:txBody>
          <a:bodyPr spcFirstLastPara="1" wrap="square" lIns="68550" tIns="68550" rIns="68550" bIns="68550" anchor="t" anchorCtr="0">
            <a:noAutofit/>
          </a:bodyPr>
          <a:lstStyle/>
          <a:p>
            <a:pPr marL="0" marR="0" lvl="0" indent="0" algn="ctr" rtl="0">
              <a:lnSpc>
                <a:spcPct val="100000"/>
              </a:lnSpc>
              <a:spcBef>
                <a:spcPts val="0"/>
              </a:spcBef>
              <a:spcAft>
                <a:spcPts val="0"/>
              </a:spcAft>
              <a:buClr>
                <a:srgbClr val="000000"/>
              </a:buClr>
              <a:buSzPts val="1350"/>
              <a:buFont typeface="Arial"/>
              <a:buNone/>
            </a:pPr>
            <a:r>
              <a:rPr lang="en" sz="1350" b="1" i="0" u="none" strike="noStrike" cap="none">
                <a:solidFill>
                  <a:srgbClr val="000000"/>
                </a:solidFill>
              </a:rPr>
              <a:t>Safe cat handling:</a:t>
            </a:r>
            <a:endParaRPr sz="1400" b="1" i="0" u="none" strike="noStrike" cap="none">
              <a:solidFill>
                <a:srgbClr val="000000"/>
              </a:solidFill>
            </a:endParaRPr>
          </a:p>
          <a:p>
            <a:pPr marL="0" marR="0" lvl="0" indent="0" algn="ctr" rtl="0">
              <a:lnSpc>
                <a:spcPct val="100000"/>
              </a:lnSpc>
              <a:spcBef>
                <a:spcPts val="0"/>
              </a:spcBef>
              <a:spcAft>
                <a:spcPts val="0"/>
              </a:spcAft>
              <a:buClr>
                <a:srgbClr val="000000"/>
              </a:buClr>
              <a:buSzPts val="1350"/>
              <a:buFont typeface="Arial"/>
              <a:buNone/>
            </a:pPr>
            <a:r>
              <a:rPr lang="en" sz="1350" b="0" i="0" u="none" strike="noStrike" cap="none">
                <a:solidFill>
                  <a:srgbClr val="000000"/>
                </a:solidFill>
                <a:latin typeface="Arial"/>
                <a:ea typeface="Arial"/>
                <a:cs typeface="Arial"/>
                <a:sym typeface="Arial"/>
              </a:rPr>
              <a:t>Hold with one hand supporting hind end and the other holding the loose skin on the back of the neck</a:t>
            </a:r>
            <a:endParaRPr sz="1350" b="0" i="0" u="none" strike="noStrike" cap="non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1"/>
          <p:cNvSpPr txBox="1">
            <a:spLocks noGrp="1"/>
          </p:cNvSpPr>
          <p:nvPr>
            <p:ph type="title"/>
          </p:nvPr>
        </p:nvSpPr>
        <p:spPr>
          <a:xfrm>
            <a:off x="244775" y="183250"/>
            <a:ext cx="6172200" cy="6747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None/>
            </a:pPr>
            <a:r>
              <a:rPr lang="en">
                <a:solidFill>
                  <a:srgbClr val="38761D"/>
                </a:solidFill>
              </a:rPr>
              <a:t>Safely Approaching Dogs</a:t>
            </a:r>
            <a:endParaRPr>
              <a:solidFill>
                <a:srgbClr val="38761D"/>
              </a:solidFill>
            </a:endParaRPr>
          </a:p>
        </p:txBody>
      </p:sp>
      <p:pic>
        <p:nvPicPr>
          <p:cNvPr id="87" name="Google Shape;87;p11" descr="Is it safe to approach another dog? How can you tell? Our ULVH trainers show you a few simple tips on reading a dog's body language to know--safe or not safe." title="How to Approach a Dog Safely">
            <a:hlinkClick r:id="rId3"/>
          </p:cNvPr>
          <p:cNvPicPr preferRelativeResize="0"/>
          <p:nvPr/>
        </p:nvPicPr>
        <p:blipFill>
          <a:blip r:embed="rId4">
            <a:alphaModFix/>
          </a:blip>
          <a:stretch>
            <a:fillRect/>
          </a:stretch>
        </p:blipFill>
        <p:spPr>
          <a:xfrm>
            <a:off x="961375" y="812025"/>
            <a:ext cx="4881524" cy="3661150"/>
          </a:xfrm>
          <a:prstGeom prst="rect">
            <a:avLst/>
          </a:prstGeom>
          <a:noFill/>
          <a:ln>
            <a:noFill/>
          </a:ln>
        </p:spPr>
      </p:pic>
      <p:sp>
        <p:nvSpPr>
          <p:cNvPr id="88" name="Google Shape;88;p11"/>
          <p:cNvSpPr txBox="1"/>
          <p:nvPr/>
        </p:nvSpPr>
        <p:spPr>
          <a:xfrm>
            <a:off x="2196275" y="4505975"/>
            <a:ext cx="2499600" cy="518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Click on image to see video</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12"/>
          <p:cNvSpPr txBox="1">
            <a:spLocks noGrp="1"/>
          </p:cNvSpPr>
          <p:nvPr>
            <p:ph type="title"/>
          </p:nvPr>
        </p:nvSpPr>
        <p:spPr>
          <a:xfrm>
            <a:off x="0" y="319700"/>
            <a:ext cx="6858000" cy="8001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None/>
            </a:pPr>
            <a:r>
              <a:rPr lang="en" b="1">
                <a:solidFill>
                  <a:srgbClr val="38761D"/>
                </a:solidFill>
              </a:rPr>
              <a:t>Dog Behavior</a:t>
            </a:r>
            <a:endParaRPr b="1">
              <a:solidFill>
                <a:srgbClr val="38761D"/>
              </a:solidFill>
            </a:endParaRPr>
          </a:p>
        </p:txBody>
      </p:sp>
      <p:pic>
        <p:nvPicPr>
          <p:cNvPr id="94" name="Google Shape;94;p12"/>
          <p:cNvPicPr preferRelativeResize="0"/>
          <p:nvPr/>
        </p:nvPicPr>
        <p:blipFill>
          <a:blip r:embed="rId3">
            <a:alphaModFix/>
          </a:blip>
          <a:stretch>
            <a:fillRect/>
          </a:stretch>
        </p:blipFill>
        <p:spPr>
          <a:xfrm>
            <a:off x="541500" y="1249475"/>
            <a:ext cx="2946625" cy="2659475"/>
          </a:xfrm>
          <a:prstGeom prst="rect">
            <a:avLst/>
          </a:prstGeom>
          <a:noFill/>
          <a:ln>
            <a:noFill/>
          </a:ln>
        </p:spPr>
      </p:pic>
      <p:sp>
        <p:nvSpPr>
          <p:cNvPr id="95" name="Google Shape;95;p12"/>
          <p:cNvSpPr txBox="1"/>
          <p:nvPr/>
        </p:nvSpPr>
        <p:spPr>
          <a:xfrm>
            <a:off x="3488125" y="1163977"/>
            <a:ext cx="2999700" cy="3217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600" b="1"/>
              <a:t>The Tail tells </a:t>
            </a:r>
            <a:br>
              <a:rPr lang="en" sz="2600" b="1"/>
            </a:br>
            <a:r>
              <a:rPr lang="en" sz="2600" b="1"/>
              <a:t>the Tale:</a:t>
            </a:r>
            <a:endParaRPr sz="2600" b="1"/>
          </a:p>
          <a:p>
            <a:pPr marL="0" lvl="0" indent="0" algn="ctr" rtl="0">
              <a:spcBef>
                <a:spcPts val="0"/>
              </a:spcBef>
              <a:spcAft>
                <a:spcPts val="0"/>
              </a:spcAft>
              <a:buNone/>
            </a:pPr>
            <a:endParaRPr sz="2600" b="1"/>
          </a:p>
          <a:p>
            <a:pPr marL="0" lvl="0" indent="0" algn="ctr" rtl="0">
              <a:spcBef>
                <a:spcPts val="0"/>
              </a:spcBef>
              <a:spcAft>
                <a:spcPts val="0"/>
              </a:spcAft>
              <a:buNone/>
            </a:pPr>
            <a:r>
              <a:rPr lang="en" sz="2200"/>
              <a:t>Wag to the Right = Happy</a:t>
            </a:r>
            <a:endParaRPr sz="2200"/>
          </a:p>
          <a:p>
            <a:pPr marL="0" lvl="0" indent="0" algn="ctr" rtl="0">
              <a:spcBef>
                <a:spcPts val="0"/>
              </a:spcBef>
              <a:spcAft>
                <a:spcPts val="0"/>
              </a:spcAft>
              <a:buNone/>
            </a:pPr>
            <a:endParaRPr sz="2200"/>
          </a:p>
          <a:p>
            <a:pPr marL="0" lvl="0" indent="0" algn="ctr" rtl="0">
              <a:spcBef>
                <a:spcPts val="0"/>
              </a:spcBef>
              <a:spcAft>
                <a:spcPts val="0"/>
              </a:spcAft>
              <a:buNone/>
            </a:pPr>
            <a:r>
              <a:rPr lang="en" sz="2200"/>
              <a:t>Wag to the Left = Beware</a:t>
            </a:r>
            <a:endParaRPr sz="2200"/>
          </a:p>
        </p:txBody>
      </p:sp>
    </p:spTree>
  </p:cSld>
  <p:clrMapOvr>
    <a:masterClrMapping/>
  </p:clrMapOvr>
</p:sld>
</file>

<file path=ppt/theme/theme1.xml><?xml version="1.0" encoding="utf-8"?>
<a:theme xmlns:a="http://schemas.openxmlformats.org/drawingml/2006/main" name="2_TM10167124">
  <a:themeElements>
    <a:clrScheme name="Folio">
      <a:dk1>
        <a:srgbClr val="000000"/>
      </a:dk1>
      <a:lt1>
        <a:srgbClr val="FFFFFF"/>
      </a:lt1>
      <a:dk2>
        <a:srgbClr val="2D2F2B"/>
      </a:dk2>
      <a:lt2>
        <a:srgbClr val="DEDED7"/>
      </a:lt2>
      <a:accent1>
        <a:srgbClr val="294171"/>
      </a:accent1>
      <a:accent2>
        <a:srgbClr val="748CBC"/>
      </a:accent2>
      <a:accent3>
        <a:srgbClr val="8E887C"/>
      </a:accent3>
      <a:accent4>
        <a:srgbClr val="834736"/>
      </a:accent4>
      <a:accent5>
        <a:srgbClr val="5A1705"/>
      </a:accent5>
      <a:accent6>
        <a:srgbClr val="A0A16A"/>
      </a:accent6>
      <a:hlink>
        <a:srgbClr val="74B6BC"/>
      </a:hlink>
      <a:folHlink>
        <a:srgbClr val="7F95A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TotalTime>
  <Words>3135</Words>
  <Application>Microsoft Macintosh PowerPoint</Application>
  <PresentationFormat>Custom</PresentationFormat>
  <Paragraphs>251</Paragraphs>
  <Slides>42</Slides>
  <Notes>41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42</vt:i4>
      </vt:variant>
    </vt:vector>
  </HeadingPairs>
  <TitlesOfParts>
    <vt:vector size="49" baseType="lpstr">
      <vt:lpstr>Helvetica Neue</vt:lpstr>
      <vt:lpstr>Calibri</vt:lpstr>
      <vt:lpstr>Arial</vt:lpstr>
      <vt:lpstr>Noto Sans Symbols</vt:lpstr>
      <vt:lpstr>Georgia</vt:lpstr>
      <vt:lpstr>Trebuchet MS</vt:lpstr>
      <vt:lpstr>2_TM10167124</vt:lpstr>
      <vt:lpstr>PowerPoint Presentation</vt:lpstr>
      <vt:lpstr>Topics</vt:lpstr>
      <vt:lpstr>Videos Used In This Unit</vt:lpstr>
      <vt:lpstr>Catching &amp; Loading Animals (any species, large or small)</vt:lpstr>
      <vt:lpstr>The Flight and Pressure Zones</vt:lpstr>
      <vt:lpstr>Flight &amp; Pressure Zone, continued</vt:lpstr>
      <vt:lpstr>Evacuating Small Animals</vt:lpstr>
      <vt:lpstr>Safely Approaching Dogs</vt:lpstr>
      <vt:lpstr>Dog Behavior</vt:lpstr>
      <vt:lpstr>Dog Body Language</vt:lpstr>
      <vt:lpstr>Muzzle a dog who might bite</vt:lpstr>
      <vt:lpstr>Cat Body Language</vt:lpstr>
      <vt:lpstr>How to Handle an Angry Cat</vt:lpstr>
      <vt:lpstr>Rabbits</vt:lpstr>
      <vt:lpstr>Chickens: Unique Challenges</vt:lpstr>
      <vt:lpstr>What CAN you do for Poultry?</vt:lpstr>
      <vt:lpstr>Shelter-In-Place Procedures</vt:lpstr>
      <vt:lpstr>Shelter-In-Place Inside a Home</vt:lpstr>
      <vt:lpstr>Forms Used in Evac and SIP</vt:lpstr>
      <vt:lpstr>Animal Care Sheet</vt:lpstr>
      <vt:lpstr>Door Hanger Forms</vt:lpstr>
      <vt:lpstr>SIP Notice Placard</vt:lpstr>
      <vt:lpstr>Legal Self-Protection </vt:lpstr>
      <vt:lpstr>Owner Courtesy Call</vt:lpstr>
      <vt:lpstr>DECEASED ANIMALS: WHAT TO DO</vt:lpstr>
      <vt:lpstr>Field Safety Issues</vt:lpstr>
      <vt:lpstr>PowerPoint Presentation</vt:lpstr>
      <vt:lpstr>“Take Your Time and Hurry”</vt:lpstr>
      <vt:lpstr>The “Lily Pad” Operation</vt:lpstr>
      <vt:lpstr>Heading Back</vt:lpstr>
      <vt:lpstr>When You Get Back</vt:lpstr>
      <vt:lpstr>Finishing Up For The Day</vt:lpstr>
      <vt:lpstr>Shift Hand-Off</vt:lpstr>
      <vt:lpstr>Before Going Home:</vt:lpstr>
      <vt:lpstr>Ready to Put it All Together?</vt:lpstr>
      <vt:lpstr>ASAR Home Study #7:  Tabletop Scenarios </vt:lpstr>
      <vt:lpstr>Your Assignment: </vt:lpstr>
      <vt:lpstr>Scenario #1</vt:lpstr>
      <vt:lpstr>Scenario#2</vt:lpstr>
      <vt:lpstr>Scenario #3</vt:lpstr>
      <vt:lpstr>Scenario #4</vt:lpstr>
      <vt:lpstr>Thanks for Volunteering with NapaCART ASAR!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Nancy Kerson</cp:lastModifiedBy>
  <cp:revision>2</cp:revision>
  <dcterms:modified xsi:type="dcterms:W3CDTF">2020-07-15T19:21:19Z</dcterms:modified>
</cp:coreProperties>
</file>